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72" r:id="rId10"/>
    <p:sldId id="264" r:id="rId11"/>
    <p:sldId id="265" r:id="rId12"/>
    <p:sldId id="277" r:id="rId13"/>
    <p:sldId id="280" r:id="rId14"/>
    <p:sldId id="279" r:id="rId15"/>
    <p:sldId id="278" r:id="rId16"/>
    <p:sldId id="266" r:id="rId17"/>
    <p:sldId id="276" r:id="rId18"/>
    <p:sldId id="268" r:id="rId19"/>
    <p:sldId id="269" r:id="rId20"/>
    <p:sldId id="270" r:id="rId21"/>
    <p:sldId id="271" r:id="rId22"/>
  </p:sldIdLst>
  <p:sldSz cx="9144000" cy="6858000" type="screen4x3"/>
  <p:notesSz cx="6858000" cy="9144000"/>
  <p:defaultTextStyle>
    <a:defPPr lvl="0">
      <a:defRPr lang="en-US"/>
    </a:defPPr>
    <a:lvl1pPr marL="0" lvl="0" algn="l" defTabSz="457200" rtl="0" eaLnBrk="1" latinLnBrk="0" hangingPunct="1">
      <a:defRPr sz="1800" kern="1200">
        <a:solidFill>
          <a:schemeClr val="tx1"/>
        </a:solidFill>
        <a:latin typeface="+mn-lt"/>
        <a:ea typeface="+mn-ea"/>
        <a:cs typeface="+mn-cs"/>
      </a:defRPr>
    </a:lvl1pPr>
    <a:lvl2pPr marL="457200" lvl="1" algn="l" defTabSz="457200" rtl="0" eaLnBrk="1" latinLnBrk="0" hangingPunct="1">
      <a:defRPr sz="1800" kern="1200">
        <a:solidFill>
          <a:schemeClr val="tx1"/>
        </a:solidFill>
        <a:latin typeface="+mn-lt"/>
        <a:ea typeface="+mn-ea"/>
        <a:cs typeface="+mn-cs"/>
      </a:defRPr>
    </a:lvl2pPr>
    <a:lvl3pPr marL="914400" lvl="2" algn="l" defTabSz="457200" rtl="0" eaLnBrk="1" latinLnBrk="0" hangingPunct="1">
      <a:defRPr sz="1800" kern="1200">
        <a:solidFill>
          <a:schemeClr val="tx1"/>
        </a:solidFill>
        <a:latin typeface="+mn-lt"/>
        <a:ea typeface="+mn-ea"/>
        <a:cs typeface="+mn-cs"/>
      </a:defRPr>
    </a:lvl3pPr>
    <a:lvl4pPr marL="1371600" lvl="3" algn="l" defTabSz="457200" rtl="0" eaLnBrk="1" latinLnBrk="0" hangingPunct="1">
      <a:defRPr sz="1800" kern="1200">
        <a:solidFill>
          <a:schemeClr val="tx1"/>
        </a:solidFill>
        <a:latin typeface="+mn-lt"/>
        <a:ea typeface="+mn-ea"/>
        <a:cs typeface="+mn-cs"/>
      </a:defRPr>
    </a:lvl4pPr>
    <a:lvl5pPr marL="1828800" lvl="4" algn="l" defTabSz="457200" rtl="0" eaLnBrk="1" latinLnBrk="0" hangingPunct="1">
      <a:defRPr sz="1800" kern="1200">
        <a:solidFill>
          <a:schemeClr val="tx1"/>
        </a:solidFill>
        <a:latin typeface="+mn-lt"/>
        <a:ea typeface="+mn-ea"/>
        <a:cs typeface="+mn-cs"/>
      </a:defRPr>
    </a:lvl5pPr>
    <a:lvl6pPr marL="2286000" lvl="5" algn="l" defTabSz="457200" rtl="0" eaLnBrk="1" latinLnBrk="0" hangingPunct="1">
      <a:defRPr sz="1800" kern="1200">
        <a:solidFill>
          <a:schemeClr val="tx1"/>
        </a:solidFill>
        <a:latin typeface="+mn-lt"/>
        <a:ea typeface="+mn-ea"/>
        <a:cs typeface="+mn-cs"/>
      </a:defRPr>
    </a:lvl6pPr>
    <a:lvl7pPr marL="2743200" lvl="6" algn="l" defTabSz="457200" rtl="0" eaLnBrk="1" latinLnBrk="0" hangingPunct="1">
      <a:defRPr sz="1800" kern="1200">
        <a:solidFill>
          <a:schemeClr val="tx1"/>
        </a:solidFill>
        <a:latin typeface="+mn-lt"/>
        <a:ea typeface="+mn-ea"/>
        <a:cs typeface="+mn-cs"/>
      </a:defRPr>
    </a:lvl7pPr>
    <a:lvl8pPr marL="3200400" lvl="7" algn="l" defTabSz="457200" rtl="0" eaLnBrk="1" latinLnBrk="0" hangingPunct="1">
      <a:defRPr sz="1800" kern="1200">
        <a:solidFill>
          <a:schemeClr val="tx1"/>
        </a:solidFill>
        <a:latin typeface="+mn-lt"/>
        <a:ea typeface="+mn-ea"/>
        <a:cs typeface="+mn-cs"/>
      </a:defRPr>
    </a:lvl8pPr>
    <a:lvl9pPr marL="3657600" lvl="8"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109" d="100"/>
          <a:sy n="109" d="100"/>
        </p:scale>
        <p:origin x="-1674" y="-8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jpeg>
</file>

<file path=ppt/media/image14.png>
</file>

<file path=ppt/media/image15.jpeg>
</file>

<file path=ppt/media/image2.jpeg>
</file>

<file path=ppt/media/image3.pn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0A5579-5FAE-4D79-BADB-24F448772159}" type="datetimeFigureOut">
              <a:rPr lang="en-IN" smtClean="0"/>
              <a:pPr/>
              <a:t>13-06-2023</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2BD690-5D1C-4A22-A83F-72B087D8A357}" type="slidenum">
              <a:rPr lang="en-IN" smtClean="0"/>
              <a:pPr/>
              <a:t>‹#›</a:t>
            </a:fld>
            <a:endParaRPr lang="en-IN"/>
          </a:p>
        </p:txBody>
      </p:sp>
    </p:spTree>
    <p:extLst>
      <p:ext uri="{BB962C8B-B14F-4D97-AF65-F5344CB8AC3E}">
        <p14:creationId xmlns="" xmlns:p14="http://schemas.microsoft.com/office/powerpoint/2010/main" val="1879438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a:prstGeom prst="roundRect">
            <a:avLst>
              <a:gd name="adj" fmla="val 10194"/>
            </a:avLst>
          </a:prstGeom>
        </p:spPr>
        <p:style>
          <a:lnRef idx="1">
            <a:schemeClr val="accent2"/>
          </a:lnRef>
          <a:fillRef idx="2">
            <a:schemeClr val="accent2"/>
          </a:fillRef>
          <a:effectRef idx="1">
            <a:schemeClr val="accent2"/>
          </a:effectRef>
          <a:fontRef idx="minor">
            <a:schemeClr val="dk1"/>
          </a:fontRef>
        </p:style>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143000" y="3602038"/>
            <a:ext cx="6858000" cy="1655762"/>
          </a:xfrm>
        </p:spPr>
        <p:txBody>
          <a:bodyPr anchor="ctr">
            <a:normAutofit/>
          </a:bodyPr>
          <a:lstStyle>
            <a:lvl1pPr marL="0" indent="0" algn="ctr">
              <a:buNone/>
              <a:defRPr sz="2800" b="1">
                <a:solidFill>
                  <a:srgbClr val="C000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solidFill>
              </a:defRPr>
            </a:lvl1pPr>
          </a:lstStyle>
          <a:p>
            <a:fld id="{E245C03C-4E4B-456A-82F7-0C8C80F802A4}" type="datetime1">
              <a:rPr lang="en-IN" smtClean="0"/>
              <a:pPr/>
              <a:t>13-06-2023</a:t>
            </a:fld>
            <a:endParaRPr lang="en-IN"/>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IN"/>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ADFB7573-0EEC-4F18-B4D8-B9624EC7F9C7}" type="slidenum">
              <a:rPr lang="en-IN" smtClean="0"/>
              <a:pPr/>
              <a:t>‹#›</a:t>
            </a:fld>
            <a:endParaRPr lang="en-IN"/>
          </a:p>
        </p:txBody>
      </p:sp>
    </p:spTree>
    <p:extLst>
      <p:ext uri="{BB962C8B-B14F-4D97-AF65-F5344CB8AC3E}">
        <p14:creationId xmlns="" xmlns:p14="http://schemas.microsoft.com/office/powerpoint/2010/main" val="4713881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A53856-92C1-48E2-A678-16485DB25C68}" type="datetime1">
              <a:rPr lang="en-IN" smtClean="0"/>
              <a:pPr/>
              <a:t>13-06-2023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FB7573-0EEC-4F18-B4D8-B9624EC7F9C7}" type="slidenum">
              <a:rPr lang="en-IN" smtClean="0"/>
              <a:pPr/>
              <a:t>‹#›</a:t>
            </a:fld>
            <a:endParaRPr lang="en-IN"/>
          </a:p>
        </p:txBody>
      </p:sp>
    </p:spTree>
    <p:extLst>
      <p:ext uri="{BB962C8B-B14F-4D97-AF65-F5344CB8AC3E}">
        <p14:creationId xmlns="" xmlns:p14="http://schemas.microsoft.com/office/powerpoint/2010/main" val="32104338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F939461-CAE6-476C-8ED6-DBF4B56C1ADD}" type="datetime1">
              <a:rPr lang="en-IN" smtClean="0"/>
              <a:pPr/>
              <a:t>13-06-2023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FB7573-0EEC-4F18-B4D8-B9624EC7F9C7}" type="slidenum">
              <a:rPr lang="en-IN" smtClean="0"/>
              <a:pPr/>
              <a:t>‹#›</a:t>
            </a:fld>
            <a:endParaRPr lang="en-IN"/>
          </a:p>
        </p:txBody>
      </p:sp>
    </p:spTree>
    <p:extLst>
      <p:ext uri="{BB962C8B-B14F-4D97-AF65-F5344CB8AC3E}">
        <p14:creationId xmlns="" xmlns:p14="http://schemas.microsoft.com/office/powerpoint/2010/main" val="2917443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A8749E-3FF3-41B2-B4DE-BB379C572509}" type="datetime1">
              <a:rPr lang="en-IN" smtClean="0"/>
              <a:pPr/>
              <a:t>13-06-2023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FB7573-0EEC-4F18-B4D8-B9624EC7F9C7}" type="slidenum">
              <a:rPr lang="en-IN" smtClean="0"/>
              <a:pPr/>
              <a:t>‹#›</a:t>
            </a:fld>
            <a:endParaRPr lang="en-IN"/>
          </a:p>
        </p:txBody>
      </p:sp>
      <p:cxnSp>
        <p:nvCxnSpPr>
          <p:cNvPr id="8" name="Straight Connector 7">
            <a:extLst>
              <a:ext uri="{FF2B5EF4-FFF2-40B4-BE49-F238E27FC236}">
                <a16:creationId xmlns="" xmlns:a16="http://schemas.microsoft.com/office/drawing/2014/main" id="{95D1B65D-8994-4450-B653-98A64B0BFF72}"/>
              </a:ext>
            </a:extLst>
          </p:cNvPr>
          <p:cNvCxnSpPr/>
          <p:nvPr userDrawn="1"/>
        </p:nvCxnSpPr>
        <p:spPr>
          <a:xfrm>
            <a:off x="0" y="6272613"/>
            <a:ext cx="9144000" cy="0"/>
          </a:xfrm>
          <a:prstGeom prst="line">
            <a:avLst/>
          </a:prstGeom>
          <a:ln w="38100">
            <a:solidFill>
              <a:srgbClr val="C00000"/>
            </a:solidFill>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 xmlns:p14="http://schemas.microsoft.com/office/powerpoint/2010/main" val="8753504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02FD6B-8032-4829-B4E8-B5A13942ACB1}" type="datetime1">
              <a:rPr lang="en-IN" smtClean="0"/>
              <a:pPr/>
              <a:t>13-06-2023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FB7573-0EEC-4F18-B4D8-B9624EC7F9C7}" type="slidenum">
              <a:rPr lang="en-IN" smtClean="0"/>
              <a:pPr/>
              <a:t>‹#›</a:t>
            </a:fld>
            <a:endParaRPr lang="en-IN"/>
          </a:p>
        </p:txBody>
      </p:sp>
    </p:spTree>
    <p:extLst>
      <p:ext uri="{BB962C8B-B14F-4D97-AF65-F5344CB8AC3E}">
        <p14:creationId xmlns="" xmlns:p14="http://schemas.microsoft.com/office/powerpoint/2010/main" val="4076936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830B156-E9C2-4089-BE8B-039826BBCF49}" type="datetime1">
              <a:rPr lang="en-IN" smtClean="0"/>
              <a:pPr/>
              <a:t>13-06-2023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DFB7573-0EEC-4F18-B4D8-B9624EC7F9C7}" type="slidenum">
              <a:rPr lang="en-IN" smtClean="0"/>
              <a:pPr/>
              <a:t>‹#›</a:t>
            </a:fld>
            <a:endParaRPr lang="en-IN"/>
          </a:p>
        </p:txBody>
      </p:sp>
    </p:spTree>
    <p:extLst>
      <p:ext uri="{BB962C8B-B14F-4D97-AF65-F5344CB8AC3E}">
        <p14:creationId xmlns="" xmlns:p14="http://schemas.microsoft.com/office/powerpoint/2010/main" val="41126465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2BAA8F2-CEBB-42F2-ABB5-DBEDC54A2724}" type="datetime1">
              <a:rPr lang="en-IN" smtClean="0"/>
              <a:pPr/>
              <a:t>13-06-2023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DFB7573-0EEC-4F18-B4D8-B9624EC7F9C7}" type="slidenum">
              <a:rPr lang="en-IN" smtClean="0"/>
              <a:pPr/>
              <a:t>‹#›</a:t>
            </a:fld>
            <a:endParaRPr lang="en-IN"/>
          </a:p>
        </p:txBody>
      </p:sp>
    </p:spTree>
    <p:extLst>
      <p:ext uri="{BB962C8B-B14F-4D97-AF65-F5344CB8AC3E}">
        <p14:creationId xmlns="" xmlns:p14="http://schemas.microsoft.com/office/powerpoint/2010/main" val="18738984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0A4DCA7-BC2C-498A-8892-C3DA341BAC80}" type="datetime1">
              <a:rPr lang="en-IN" smtClean="0"/>
              <a:pPr/>
              <a:t>13-06-2023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DFB7573-0EEC-4F18-B4D8-B9624EC7F9C7}" type="slidenum">
              <a:rPr lang="en-IN" smtClean="0"/>
              <a:pPr/>
              <a:t>‹#›</a:t>
            </a:fld>
            <a:endParaRPr lang="en-IN"/>
          </a:p>
        </p:txBody>
      </p:sp>
    </p:spTree>
    <p:extLst>
      <p:ext uri="{BB962C8B-B14F-4D97-AF65-F5344CB8AC3E}">
        <p14:creationId xmlns="" xmlns:p14="http://schemas.microsoft.com/office/powerpoint/2010/main" val="5746477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6EF9A9-599A-4B35-AA32-0CE3A73C181A}" type="datetime1">
              <a:rPr lang="en-IN" smtClean="0"/>
              <a:pPr/>
              <a:t>13-06-2023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DFB7573-0EEC-4F18-B4D8-B9624EC7F9C7}" type="slidenum">
              <a:rPr lang="en-IN" smtClean="0"/>
              <a:pPr/>
              <a:t>‹#›</a:t>
            </a:fld>
            <a:endParaRPr lang="en-IN"/>
          </a:p>
        </p:txBody>
      </p:sp>
    </p:spTree>
    <p:extLst>
      <p:ext uri="{BB962C8B-B14F-4D97-AF65-F5344CB8AC3E}">
        <p14:creationId xmlns="" xmlns:p14="http://schemas.microsoft.com/office/powerpoint/2010/main" val="5240004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288FD7-AC07-442D-84DA-2C9F324FA9B7}" type="datetime1">
              <a:rPr lang="en-IN" smtClean="0"/>
              <a:pPr/>
              <a:t>13-06-2023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DFB7573-0EEC-4F18-B4D8-B9624EC7F9C7}" type="slidenum">
              <a:rPr lang="en-IN" smtClean="0"/>
              <a:pPr/>
              <a:t>‹#›</a:t>
            </a:fld>
            <a:endParaRPr lang="en-IN"/>
          </a:p>
        </p:txBody>
      </p:sp>
    </p:spTree>
    <p:extLst>
      <p:ext uri="{BB962C8B-B14F-4D97-AF65-F5344CB8AC3E}">
        <p14:creationId xmlns="" xmlns:p14="http://schemas.microsoft.com/office/powerpoint/2010/main" val="7646363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D60739-263C-4AC0-908C-23A0496DBB8C}" type="datetime1">
              <a:rPr lang="en-IN" smtClean="0"/>
              <a:pPr/>
              <a:t>13-06-2023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DFB7573-0EEC-4F18-B4D8-B9624EC7F9C7}" type="slidenum">
              <a:rPr lang="en-IN" smtClean="0"/>
              <a:pPr/>
              <a:t>‹#›</a:t>
            </a:fld>
            <a:endParaRPr lang="en-IN"/>
          </a:p>
        </p:txBody>
      </p:sp>
    </p:spTree>
    <p:extLst>
      <p:ext uri="{BB962C8B-B14F-4D97-AF65-F5344CB8AC3E}">
        <p14:creationId xmlns="" xmlns:p14="http://schemas.microsoft.com/office/powerpoint/2010/main" val="11304622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8007" y="222192"/>
            <a:ext cx="8785077" cy="632387"/>
          </a:xfrm>
          <a:prstGeom prst="roundRect">
            <a:avLst/>
          </a:prstGeom>
          <a:ln/>
        </p:spPr>
        <p:style>
          <a:lnRef idx="1">
            <a:schemeClr val="accent2"/>
          </a:lnRef>
          <a:fillRef idx="2">
            <a:schemeClr val="accent2"/>
          </a:fillRef>
          <a:effectRef idx="1">
            <a:schemeClr val="accent2"/>
          </a:effectRef>
          <a:fontRef idx="minor">
            <a:schemeClr val="dk1"/>
          </a:fontRef>
        </p:style>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88006" y="1008404"/>
            <a:ext cx="8785077" cy="519584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88006" y="6363177"/>
            <a:ext cx="1187867" cy="365125"/>
          </a:xfrm>
          <a:prstGeom prst="rect">
            <a:avLst/>
          </a:prstGeom>
        </p:spPr>
        <p:txBody>
          <a:bodyPr vert="horz" lIns="91440" tIns="45720" rIns="91440" bIns="45720" rtlCol="0" anchor="ctr"/>
          <a:lstStyle>
            <a:lvl1pPr algn="l">
              <a:defRPr sz="1400" b="1">
                <a:solidFill>
                  <a:schemeClr val="tx1"/>
                </a:solidFill>
                <a:latin typeface="Leelawadee" panose="020B0502040204020203" pitchFamily="34" charset="-34"/>
                <a:cs typeface="Leelawadee" panose="020B0502040204020203" pitchFamily="34" charset="-34"/>
              </a:defRPr>
            </a:lvl1pPr>
          </a:lstStyle>
          <a:p>
            <a:fld id="{6AF89DF0-7DAD-40C2-A6C2-6C23C0306B67}" type="datetime1">
              <a:rPr lang="en-IN" smtClean="0"/>
              <a:pPr/>
              <a:t>13-06-2023</a:t>
            </a:fld>
            <a:endParaRPr lang="en-IN" dirty="0"/>
          </a:p>
        </p:txBody>
      </p:sp>
      <p:sp>
        <p:nvSpPr>
          <p:cNvPr id="5" name="Footer Placeholder 4"/>
          <p:cNvSpPr>
            <a:spLocks noGrp="1"/>
          </p:cNvSpPr>
          <p:nvPr>
            <p:ph type="ftr" sz="quarter" idx="3"/>
          </p:nvPr>
        </p:nvSpPr>
        <p:spPr>
          <a:xfrm>
            <a:off x="1418603" y="6364897"/>
            <a:ext cx="6905001" cy="365125"/>
          </a:xfrm>
          <a:prstGeom prst="rect">
            <a:avLst/>
          </a:prstGeom>
        </p:spPr>
        <p:txBody>
          <a:bodyPr vert="horz" lIns="91440" tIns="45720" rIns="91440" bIns="45720" rtlCol="0" anchor="ctr"/>
          <a:lstStyle>
            <a:lvl1pPr algn="ctr">
              <a:defRPr sz="1400" b="1">
                <a:solidFill>
                  <a:schemeClr val="tx1"/>
                </a:solidFill>
                <a:latin typeface="Leelawadee" panose="020B0502040204020203" pitchFamily="34" charset="-34"/>
                <a:cs typeface="Leelawadee" panose="020B0502040204020203" pitchFamily="34" charset="-34"/>
              </a:defRPr>
            </a:lvl1pPr>
          </a:lstStyle>
          <a:p>
            <a:endParaRPr lang="en-IN" dirty="0"/>
          </a:p>
        </p:txBody>
      </p:sp>
      <p:sp>
        <p:nvSpPr>
          <p:cNvPr id="6" name="Slide Number Placeholder 5"/>
          <p:cNvSpPr>
            <a:spLocks noGrp="1"/>
          </p:cNvSpPr>
          <p:nvPr>
            <p:ph type="sldNum" sz="quarter" idx="4"/>
          </p:nvPr>
        </p:nvSpPr>
        <p:spPr>
          <a:xfrm>
            <a:off x="8417606" y="6364896"/>
            <a:ext cx="538387" cy="365125"/>
          </a:xfrm>
          <a:prstGeom prst="rect">
            <a:avLst/>
          </a:prstGeom>
        </p:spPr>
        <p:txBody>
          <a:bodyPr vert="horz" lIns="91440" tIns="45720" rIns="91440" bIns="45720" rtlCol="0" anchor="ctr"/>
          <a:lstStyle>
            <a:lvl1pPr algn="r">
              <a:defRPr sz="1400" b="1">
                <a:solidFill>
                  <a:schemeClr val="tx1"/>
                </a:solidFill>
                <a:latin typeface="Leelawadee" panose="020B0502040204020203" pitchFamily="34" charset="-34"/>
                <a:cs typeface="Leelawadee" panose="020B0502040204020203" pitchFamily="34" charset="-34"/>
              </a:defRPr>
            </a:lvl1pPr>
          </a:lstStyle>
          <a:p>
            <a:fld id="{ADFB7573-0EEC-4F18-B4D8-B9624EC7F9C7}" type="slidenum">
              <a:rPr lang="en-IN" smtClean="0"/>
              <a:pPr/>
              <a:t>‹#›</a:t>
            </a:fld>
            <a:endParaRPr lang="en-IN"/>
          </a:p>
        </p:txBody>
      </p:sp>
    </p:spTree>
    <p:extLst>
      <p:ext uri="{BB962C8B-B14F-4D97-AF65-F5344CB8AC3E}">
        <p14:creationId xmlns="" xmlns:p14="http://schemas.microsoft.com/office/powerpoint/2010/main" val="187895408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90000"/>
        </a:lnSpc>
        <a:spcBef>
          <a:spcPct val="0"/>
        </a:spcBef>
        <a:buNone/>
        <a:defRPr sz="4000" b="1" kern="1200">
          <a:solidFill>
            <a:schemeClr val="tx1"/>
          </a:solidFill>
          <a:latin typeface="Leelawadee" panose="020B0502040204020203" pitchFamily="34" charset="-34"/>
          <a:ea typeface="+mj-ea"/>
          <a:cs typeface="Leelawadee" panose="020B0502040204020203" pitchFamily="34" charset="-34"/>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Book Antiqua" panose="0204060205030503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C00000"/>
          </a:solidFill>
          <a:latin typeface="Book Antiqua" panose="0204060205030503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Book Antiqua" panose="0204060205030503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C00000"/>
          </a:solidFill>
          <a:latin typeface="Book Antiqua" panose="0204060205030503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Book Antiqua" panose="0204060205030503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video" Target="file:///C:\Users\asus\OneDrive\Documents\SDP%20Final%20Year\VID20230612215837.mp4"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circuitdigest.com/tutorial/fundamentals-of-motors-theory-and-laws-to-design-a-motor"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493E162-9269-475D-82BD-7ED6F020D39C}"/>
              </a:ext>
            </a:extLst>
          </p:cNvPr>
          <p:cNvSpPr>
            <a:spLocks noGrp="1"/>
          </p:cNvSpPr>
          <p:nvPr>
            <p:ph type="ctrTitle"/>
          </p:nvPr>
        </p:nvSpPr>
        <p:spPr>
          <a:xfrm>
            <a:off x="265176" y="310896"/>
            <a:ext cx="8641080" cy="1655763"/>
          </a:xfrm>
        </p:spPr>
        <p:style>
          <a:lnRef idx="1">
            <a:schemeClr val="accent2"/>
          </a:lnRef>
          <a:fillRef idx="2">
            <a:schemeClr val="accent2"/>
          </a:fillRef>
          <a:effectRef idx="1">
            <a:schemeClr val="accent2"/>
          </a:effectRef>
          <a:fontRef idx="minor">
            <a:schemeClr val="dk1"/>
          </a:fontRef>
        </p:style>
        <p:txBody>
          <a:bodyPr>
            <a:normAutofit/>
          </a:bodyPr>
          <a:lstStyle/>
          <a:p>
            <a:r>
              <a:rPr lang="en-US" sz="3200" b="0" dirty="0">
                <a:cs typeface="Leelawadee" panose="020B0502040204020203"/>
              </a:rPr>
              <a:t>Senior Design Project Presentation on</a:t>
            </a:r>
            <a:r>
              <a:rPr lang="en-US" dirty="0">
                <a:cs typeface="Leelawadee" panose="020B0502040204020203"/>
              </a:rPr>
              <a:t/>
            </a:r>
            <a:br>
              <a:rPr lang="en-US" dirty="0">
                <a:cs typeface="Leelawadee" panose="020B0502040204020203"/>
              </a:rPr>
            </a:br>
            <a:r>
              <a:rPr lang="en-US" sz="3100" dirty="0">
                <a:cs typeface="Leelawadee" panose="020B0502040204020203"/>
              </a:rPr>
              <a:t>WIRELESS POWER TRANSFER FOR CHARGING OF ELECTRIC VEHICLES</a:t>
            </a:r>
            <a:endParaRPr lang="en-IN" sz="3100" dirty="0">
              <a:cs typeface="Leelawadee" panose="020B0502040204020203"/>
            </a:endParaRPr>
          </a:p>
        </p:txBody>
      </p:sp>
      <p:sp>
        <p:nvSpPr>
          <p:cNvPr id="3" name="Subtitle 2">
            <a:extLst>
              <a:ext uri="{FF2B5EF4-FFF2-40B4-BE49-F238E27FC236}">
                <a16:creationId xmlns="" xmlns:a16="http://schemas.microsoft.com/office/drawing/2014/main" id="{4C9F460B-EF8D-4E52-A112-BCE867A59ACE}"/>
              </a:ext>
            </a:extLst>
          </p:cNvPr>
          <p:cNvSpPr>
            <a:spLocks noGrp="1"/>
          </p:cNvSpPr>
          <p:nvPr>
            <p:ph type="subTitle" idx="1"/>
          </p:nvPr>
        </p:nvSpPr>
        <p:spPr>
          <a:xfrm>
            <a:off x="169164" y="2805616"/>
            <a:ext cx="3154680" cy="951674"/>
          </a:xfrm>
        </p:spPr>
        <p:txBody>
          <a:bodyPr>
            <a:normAutofit fontScale="85000" lnSpcReduction="10000"/>
          </a:bodyPr>
          <a:lstStyle/>
          <a:p>
            <a:r>
              <a:rPr lang="en-US" b="1" dirty="0">
                <a:solidFill>
                  <a:schemeClr val="tx1"/>
                </a:solidFill>
              </a:rPr>
              <a:t>Supervisor</a:t>
            </a:r>
          </a:p>
          <a:p>
            <a:r>
              <a:rPr lang="en-US" dirty="0">
                <a:solidFill>
                  <a:schemeClr val="tx1"/>
                </a:solidFill>
              </a:rPr>
              <a:t>Prof. SABITA MALI</a:t>
            </a:r>
          </a:p>
        </p:txBody>
      </p:sp>
      <p:sp>
        <p:nvSpPr>
          <p:cNvPr id="4" name="Subtitle 2">
            <a:extLst>
              <a:ext uri="{FF2B5EF4-FFF2-40B4-BE49-F238E27FC236}">
                <a16:creationId xmlns="" xmlns:a16="http://schemas.microsoft.com/office/drawing/2014/main" id="{CBF480FF-180A-4C81-A907-DD371FF4ACE9}"/>
              </a:ext>
            </a:extLst>
          </p:cNvPr>
          <p:cNvSpPr txBox="1">
            <a:spLocks/>
          </p:cNvSpPr>
          <p:nvPr/>
        </p:nvSpPr>
        <p:spPr>
          <a:xfrm>
            <a:off x="5615940" y="2104994"/>
            <a:ext cx="3290316" cy="257784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accent5">
                    <a:lumMod val="75000"/>
                  </a:schemeClr>
                </a:solidFill>
                <a:latin typeface="Book Antiqua" panose="02040602050305030304" pitchFamily="18"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Book Antiqua" panose="02040602050305030304" pitchFamily="18" charset="0"/>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accent5">
                    <a:lumMod val="75000"/>
                  </a:schemeClr>
                </a:solidFill>
                <a:latin typeface="Book Antiqua" panose="02040602050305030304" pitchFamily="18" charset="0"/>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Book Antiqua" panose="02040602050305030304" pitchFamily="18" charset="0"/>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accent5">
                    <a:lumMod val="75000"/>
                  </a:schemeClr>
                </a:solidFill>
                <a:latin typeface="Book Antiqua" panose="02040602050305030304" pitchFamily="18" charset="0"/>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chemeClr val="tx1"/>
                </a:solidFill>
              </a:rPr>
              <a:t>Presented by</a:t>
            </a:r>
          </a:p>
          <a:p>
            <a:r>
              <a:rPr lang="en-US" sz="2000" dirty="0">
                <a:solidFill>
                  <a:schemeClr val="tx1"/>
                </a:solidFill>
              </a:rPr>
              <a:t>Ms. SHUBHANI ARUNASHREE</a:t>
            </a:r>
          </a:p>
          <a:p>
            <a:r>
              <a:rPr lang="en-US" sz="2000" dirty="0">
                <a:solidFill>
                  <a:schemeClr val="tx1"/>
                </a:solidFill>
              </a:rPr>
              <a:t>Reg No:1941016019</a:t>
            </a:r>
          </a:p>
          <a:p>
            <a:r>
              <a:rPr lang="en-US" sz="2000" dirty="0">
                <a:solidFill>
                  <a:schemeClr val="tx1"/>
                </a:solidFill>
              </a:rPr>
              <a:t>Mr. SNEHASHIS SUBUDHI RATNA</a:t>
            </a:r>
          </a:p>
          <a:p>
            <a:r>
              <a:rPr lang="en-US" sz="2000" dirty="0">
                <a:solidFill>
                  <a:schemeClr val="tx1"/>
                </a:solidFill>
              </a:rPr>
              <a:t>Reg No:1941016051</a:t>
            </a:r>
          </a:p>
          <a:p>
            <a:endParaRPr lang="en-US" dirty="0">
              <a:solidFill>
                <a:schemeClr val="tx1"/>
              </a:solidFill>
            </a:endParaRPr>
          </a:p>
        </p:txBody>
      </p:sp>
      <p:sp>
        <p:nvSpPr>
          <p:cNvPr id="6" name="Subtitle 2">
            <a:extLst>
              <a:ext uri="{FF2B5EF4-FFF2-40B4-BE49-F238E27FC236}">
                <a16:creationId xmlns="" xmlns:a16="http://schemas.microsoft.com/office/drawing/2014/main" id="{775B10EB-3668-4404-A943-B17C14B6DFE1}"/>
              </a:ext>
            </a:extLst>
          </p:cNvPr>
          <p:cNvSpPr txBox="1">
            <a:spLocks/>
          </p:cNvSpPr>
          <p:nvPr/>
        </p:nvSpPr>
        <p:spPr>
          <a:xfrm>
            <a:off x="265176" y="5175503"/>
            <a:ext cx="8409432" cy="114757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accent5">
                    <a:lumMod val="75000"/>
                  </a:schemeClr>
                </a:solidFill>
                <a:latin typeface="Book Antiqua" panose="02040602050305030304" pitchFamily="18"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Book Antiqua" panose="02040602050305030304" pitchFamily="18" charset="0"/>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accent5">
                    <a:lumMod val="75000"/>
                  </a:schemeClr>
                </a:solidFill>
                <a:latin typeface="Book Antiqua" panose="02040602050305030304" pitchFamily="18" charset="0"/>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Book Antiqua" panose="02040602050305030304" pitchFamily="18" charset="0"/>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accent5">
                    <a:lumMod val="75000"/>
                  </a:schemeClr>
                </a:solidFill>
                <a:latin typeface="Book Antiqua" panose="02040602050305030304" pitchFamily="18" charset="0"/>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7" name="Title 1">
            <a:extLst>
              <a:ext uri="{FF2B5EF4-FFF2-40B4-BE49-F238E27FC236}">
                <a16:creationId xmlns="" xmlns:a16="http://schemas.microsoft.com/office/drawing/2014/main" id="{D56E70F7-CC93-4CD3-83E5-7FA138D63B4F}"/>
              </a:ext>
            </a:extLst>
          </p:cNvPr>
          <p:cNvSpPr txBox="1">
            <a:spLocks/>
          </p:cNvSpPr>
          <p:nvPr/>
        </p:nvSpPr>
        <p:spPr>
          <a:xfrm>
            <a:off x="265176" y="4782311"/>
            <a:ext cx="8641080" cy="1830863"/>
          </a:xfrm>
          <a:prstGeom prst="roundRect">
            <a:avLst/>
          </a:prstGeom>
          <a:ln/>
        </p:spPr>
        <p:style>
          <a:lnRef idx="1">
            <a:schemeClr val="accent2"/>
          </a:lnRef>
          <a:fillRef idx="2">
            <a:schemeClr val="accent2"/>
          </a:fillRef>
          <a:effectRef idx="1">
            <a:schemeClr val="accent2"/>
          </a:effectRef>
          <a:fontRef idx="minor">
            <a:schemeClr val="dk1"/>
          </a:fontRef>
        </p:style>
        <p:txBody>
          <a:bodyPr vert="horz" lIns="91440" tIns="45720" rIns="91440" bIns="45720" rtlCol="0" anchor="b">
            <a:normAutofit/>
          </a:bodyPr>
          <a:lstStyle>
            <a:lvl1pPr algn="ctr" defTabSz="914400">
              <a:lnSpc>
                <a:spcPct val="90000"/>
              </a:lnSpc>
              <a:spcBef>
                <a:spcPct val="0"/>
              </a:spcBef>
              <a:buNone/>
              <a:defRPr sz="3200" b="0">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2000" dirty="0">
                <a:cs typeface="Leelawadee" panose="020B0502040204020203"/>
              </a:rPr>
              <a:t>Department of Electronics &amp; Communication Engineering</a:t>
            </a:r>
          </a:p>
          <a:p>
            <a:r>
              <a:rPr lang="en-US" sz="2400" b="1" dirty="0">
                <a:cs typeface="Leelawadee" panose="020B0502040204020203"/>
              </a:rPr>
              <a:t>Institute of Technical Education &amp; Research (FET)</a:t>
            </a:r>
          </a:p>
          <a:p>
            <a:endParaRPr lang="en-US" sz="2400" dirty="0">
              <a:cs typeface="Leelawadee" panose="020B0502040204020203"/>
            </a:endParaRPr>
          </a:p>
          <a:p>
            <a:r>
              <a:rPr lang="en-US" sz="2400" b="1" dirty="0" err="1">
                <a:cs typeface="Leelawadee" panose="020B0502040204020203"/>
              </a:rPr>
              <a:t>Siksha</a:t>
            </a:r>
            <a:r>
              <a:rPr lang="en-US" sz="2400" b="1" dirty="0">
                <a:cs typeface="Leelawadee" panose="020B0502040204020203"/>
              </a:rPr>
              <a:t> ‘O’ </a:t>
            </a:r>
            <a:r>
              <a:rPr lang="en-US" sz="2400" b="1" dirty="0" err="1">
                <a:cs typeface="Leelawadee" panose="020B0502040204020203"/>
              </a:rPr>
              <a:t>Anusandhan</a:t>
            </a:r>
            <a:r>
              <a:rPr lang="en-US" sz="2400" b="1" dirty="0">
                <a:cs typeface="Leelawadee" panose="020B0502040204020203"/>
              </a:rPr>
              <a:t> Deemed to be University, Bhubaneswar</a:t>
            </a:r>
          </a:p>
          <a:p>
            <a:r>
              <a:rPr lang="en-US" sz="1800" dirty="0">
                <a:cs typeface="Leelawadee" panose="020B0502040204020203"/>
              </a:rPr>
              <a:t>June, 2023</a:t>
            </a:r>
            <a:endParaRPr lang="en-IN" sz="1800" dirty="0">
              <a:cs typeface="Leelawadee" panose="020B0502040204020203"/>
            </a:endParaRPr>
          </a:p>
        </p:txBody>
      </p:sp>
      <p:pic>
        <p:nvPicPr>
          <p:cNvPr id="4098" name="Picture 2" descr="Odisha Jobs - Vacancy At SOA-University October-2019">
            <a:extLst>
              <a:ext uri="{FF2B5EF4-FFF2-40B4-BE49-F238E27FC236}">
                <a16:creationId xmlns="" xmlns:a16="http://schemas.microsoft.com/office/drawing/2014/main" id="{EF25C4DA-67A9-1DB1-DC71-4FD84F9D425C}"/>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3555492" y="2368396"/>
            <a:ext cx="1828800" cy="1826115"/>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94369222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17CE155-F441-4474-B05F-FF82F7279293}"/>
              </a:ext>
            </a:extLst>
          </p:cNvPr>
          <p:cNvSpPr>
            <a:spLocks noGrp="1"/>
          </p:cNvSpPr>
          <p:nvPr>
            <p:ph type="title"/>
          </p:nvPr>
        </p:nvSpPr>
        <p:spPr/>
        <p:txBody>
          <a:bodyPr>
            <a:normAutofit fontScale="90000"/>
          </a:bodyPr>
          <a:lstStyle/>
          <a:p>
            <a:r>
              <a:rPr lang="en-US" dirty="0" smtClean="0"/>
              <a:t>Testing :</a:t>
            </a:r>
            <a:r>
              <a:rPr lang="en-US" dirty="0"/>
              <a:t>	</a:t>
            </a:r>
            <a:endParaRPr lang="en-IN" dirty="0"/>
          </a:p>
        </p:txBody>
      </p:sp>
      <p:sp>
        <p:nvSpPr>
          <p:cNvPr id="4" name="Date Placeholder 3">
            <a:extLst>
              <a:ext uri="{FF2B5EF4-FFF2-40B4-BE49-F238E27FC236}">
                <a16:creationId xmlns="" xmlns:a16="http://schemas.microsoft.com/office/drawing/2014/main" id="{FF780A99-3F23-4C1E-98CF-16F6360CF3D3}"/>
              </a:ext>
            </a:extLst>
          </p:cNvPr>
          <p:cNvSpPr>
            <a:spLocks noGrp="1"/>
          </p:cNvSpPr>
          <p:nvPr>
            <p:ph type="dt" sz="half" idx="10"/>
          </p:nvPr>
        </p:nvSpPr>
        <p:spPr/>
        <p:txBody>
          <a:bodyPr/>
          <a:lstStyle/>
          <a:p>
            <a:fld id="{BF859030-E9C7-4BF7-BDDE-D8A9DA1DC43E}" type="datetime1">
              <a:rPr lang="en-IN" smtClean="0"/>
              <a:pPr/>
              <a:t>13-06-2023</a:t>
            </a:fld>
            <a:endParaRPr lang="en-IN"/>
          </a:p>
        </p:txBody>
      </p:sp>
      <p:sp>
        <p:nvSpPr>
          <p:cNvPr id="5" name="Footer Placeholder 4">
            <a:extLst>
              <a:ext uri="{FF2B5EF4-FFF2-40B4-BE49-F238E27FC236}">
                <a16:creationId xmlns="" xmlns:a16="http://schemas.microsoft.com/office/drawing/2014/main" id="{FB4B9871-308C-4EED-9045-38B80AE9A7AF}"/>
              </a:ext>
            </a:extLst>
          </p:cNvPr>
          <p:cNvSpPr>
            <a:spLocks noGrp="1"/>
          </p:cNvSpPr>
          <p:nvPr>
            <p:ph type="ftr" sz="quarter" idx="11"/>
          </p:nvPr>
        </p:nvSpPr>
        <p:spPr>
          <a:xfrm>
            <a:off x="1447800" y="6492875"/>
            <a:ext cx="6905001" cy="365125"/>
          </a:xfrm>
        </p:spPr>
        <p:txBody>
          <a:bodyPr/>
          <a:lstStyle/>
          <a:p>
            <a:r>
              <a:rPr lang="en-US" b="0" dirty="0" smtClean="0">
                <a:cs typeface="Leelawadee" panose="020B0502040204020203"/>
              </a:rPr>
              <a:t>Senior Design Project (</a:t>
            </a:r>
            <a:r>
              <a:rPr lang="en-US" dirty="0" err="1" smtClean="0">
                <a:cs typeface="Leelawadee" panose="020B0502040204020203"/>
              </a:rPr>
              <a:t>Siksha</a:t>
            </a:r>
            <a:r>
              <a:rPr lang="en-US" dirty="0" smtClean="0">
                <a:cs typeface="Leelawadee" panose="020B0502040204020203"/>
              </a:rPr>
              <a:t> ‘O’ </a:t>
            </a:r>
            <a:r>
              <a:rPr lang="en-US" dirty="0" err="1" smtClean="0">
                <a:cs typeface="Leelawadee" panose="020B0502040204020203"/>
              </a:rPr>
              <a:t>Anusandhan</a:t>
            </a:r>
            <a:r>
              <a:rPr lang="en-US" dirty="0" smtClean="0">
                <a:cs typeface="Leelawadee" panose="020B0502040204020203"/>
              </a:rPr>
              <a:t> </a:t>
            </a:r>
            <a:r>
              <a:rPr lang="en-US" b="0" dirty="0" smtClean="0">
                <a:cs typeface="Leelawadee" panose="020B0502040204020203"/>
              </a:rPr>
              <a:t>) </a:t>
            </a:r>
            <a:endParaRPr lang="en-IN" dirty="0" smtClean="0"/>
          </a:p>
          <a:p>
            <a:endParaRPr lang="en-IN" dirty="0"/>
          </a:p>
        </p:txBody>
      </p:sp>
      <p:sp>
        <p:nvSpPr>
          <p:cNvPr id="6" name="Slide Number Placeholder 5">
            <a:extLst>
              <a:ext uri="{FF2B5EF4-FFF2-40B4-BE49-F238E27FC236}">
                <a16:creationId xmlns="" xmlns:a16="http://schemas.microsoft.com/office/drawing/2014/main" id="{EEFBEBC1-730B-46C9-B7B9-A8EE8DF71ACE}"/>
              </a:ext>
            </a:extLst>
          </p:cNvPr>
          <p:cNvSpPr>
            <a:spLocks noGrp="1"/>
          </p:cNvSpPr>
          <p:nvPr>
            <p:ph type="sldNum" sz="quarter" idx="12"/>
          </p:nvPr>
        </p:nvSpPr>
        <p:spPr/>
        <p:txBody>
          <a:bodyPr/>
          <a:lstStyle/>
          <a:p>
            <a:fld id="{ADFB7573-0EEC-4F18-B4D8-B9624EC7F9C7}" type="slidenum">
              <a:rPr lang="en-IN" smtClean="0"/>
              <a:pPr/>
              <a:t>10</a:t>
            </a:fld>
            <a:endParaRPr lang="en-IN"/>
          </a:p>
        </p:txBody>
      </p:sp>
      <p:pic>
        <p:nvPicPr>
          <p:cNvPr id="9" name="Content Placeholder 8" descr="IMG_20230518_231333.jpg"/>
          <p:cNvPicPr>
            <a:picLocks noGrp="1" noChangeAspect="1"/>
          </p:cNvPicPr>
          <p:nvPr>
            <p:ph idx="1"/>
          </p:nvPr>
        </p:nvPicPr>
        <p:blipFill>
          <a:blip r:embed="rId2"/>
          <a:stretch>
            <a:fillRect/>
          </a:stretch>
        </p:blipFill>
        <p:spPr>
          <a:xfrm>
            <a:off x="4114800" y="2419350"/>
            <a:ext cx="4675187" cy="3506390"/>
          </a:xfrm>
        </p:spPr>
      </p:pic>
      <p:sp>
        <p:nvSpPr>
          <p:cNvPr id="10" name="Rectangle 9"/>
          <p:cNvSpPr/>
          <p:nvPr/>
        </p:nvSpPr>
        <p:spPr>
          <a:xfrm>
            <a:off x="457200" y="1143000"/>
            <a:ext cx="7010400" cy="2585323"/>
          </a:xfrm>
          <a:prstGeom prst="rect">
            <a:avLst/>
          </a:prstGeom>
        </p:spPr>
        <p:txBody>
          <a:bodyPr wrap="square">
            <a:spAutoFit/>
          </a:bodyPr>
          <a:lstStyle/>
          <a:p>
            <a:r>
              <a:rPr lang="en-US" dirty="0" smtClean="0"/>
              <a:t>The testing results for a wireless power transfer (WPT) system may vary depending on the specific objectives and requirements of the system being evaluated. However, here are some common testing results that are typically assessed:</a:t>
            </a:r>
          </a:p>
          <a:p>
            <a:endParaRPr lang="en-US" dirty="0" smtClean="0"/>
          </a:p>
          <a:p>
            <a:pPr marL="342900" indent="-342900">
              <a:buAutoNum type="arabicPeriod"/>
            </a:pPr>
            <a:r>
              <a:rPr lang="en-US" dirty="0" smtClean="0"/>
              <a:t>Power Transfer Efficiency</a:t>
            </a:r>
          </a:p>
          <a:p>
            <a:pPr marL="342900" indent="-342900">
              <a:buAutoNum type="arabicPeriod"/>
            </a:pPr>
            <a:r>
              <a:rPr lang="en-US" dirty="0" smtClean="0"/>
              <a:t>Distance and Positioning</a:t>
            </a:r>
          </a:p>
          <a:p>
            <a:pPr marL="342900" indent="-342900">
              <a:buAutoNum type="arabicPeriod"/>
            </a:pPr>
            <a:r>
              <a:rPr lang="en-US" dirty="0" smtClean="0"/>
              <a:t>Temperature and Heat Dissipation</a:t>
            </a:r>
          </a:p>
          <a:p>
            <a:endParaRPr lang="en-US" dirty="0"/>
          </a:p>
        </p:txBody>
      </p:sp>
      <p:pic>
        <p:nvPicPr>
          <p:cNvPr id="11" name="Picture 2" descr="Odisha Jobs - Vacancy At SOA-University October-2019">
            <a:extLst>
              <a:ext uri="{FF2B5EF4-FFF2-40B4-BE49-F238E27FC236}">
                <a16:creationId xmlns="" xmlns:a16="http://schemas.microsoft.com/office/drawing/2014/main" id="{EF25C4DA-67A9-1DB1-DC71-4FD84F9D425C}"/>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077200" y="304800"/>
            <a:ext cx="483108" cy="482398"/>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70776304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C897E52-2711-473A-AC53-236FCF425192}"/>
              </a:ext>
            </a:extLst>
          </p:cNvPr>
          <p:cNvSpPr>
            <a:spLocks noGrp="1"/>
          </p:cNvSpPr>
          <p:nvPr>
            <p:ph type="title"/>
          </p:nvPr>
        </p:nvSpPr>
        <p:spPr/>
        <p:txBody>
          <a:bodyPr>
            <a:normAutofit fontScale="90000"/>
          </a:bodyPr>
          <a:lstStyle/>
          <a:p>
            <a:r>
              <a:rPr lang="en-US" dirty="0"/>
              <a:t>Results, Analysis and Evaluation</a:t>
            </a:r>
            <a:endParaRPr lang="en-IN" dirty="0"/>
          </a:p>
        </p:txBody>
      </p:sp>
      <p:sp>
        <p:nvSpPr>
          <p:cNvPr id="4" name="Date Placeholder 3">
            <a:extLst>
              <a:ext uri="{FF2B5EF4-FFF2-40B4-BE49-F238E27FC236}">
                <a16:creationId xmlns="" xmlns:a16="http://schemas.microsoft.com/office/drawing/2014/main" id="{A50D8265-FD7E-4E76-B775-AFBB4B1AA6E7}"/>
              </a:ext>
            </a:extLst>
          </p:cNvPr>
          <p:cNvSpPr>
            <a:spLocks noGrp="1"/>
          </p:cNvSpPr>
          <p:nvPr>
            <p:ph type="dt" sz="half" idx="10"/>
          </p:nvPr>
        </p:nvSpPr>
        <p:spPr/>
        <p:txBody>
          <a:bodyPr/>
          <a:lstStyle/>
          <a:p>
            <a:fld id="{7EA8749E-3FF3-41B2-B4DE-BB379C572509}" type="datetime1">
              <a:rPr lang="en-IN" smtClean="0"/>
              <a:pPr/>
              <a:t>13-06-2023</a:t>
            </a:fld>
            <a:endParaRPr lang="en-IN"/>
          </a:p>
        </p:txBody>
      </p:sp>
      <p:sp>
        <p:nvSpPr>
          <p:cNvPr id="5" name="Footer Placeholder 4">
            <a:extLst>
              <a:ext uri="{FF2B5EF4-FFF2-40B4-BE49-F238E27FC236}">
                <a16:creationId xmlns="" xmlns:a16="http://schemas.microsoft.com/office/drawing/2014/main" id="{74AD9DCC-021B-4D7E-9435-713CD5577E2B}"/>
              </a:ext>
            </a:extLst>
          </p:cNvPr>
          <p:cNvSpPr>
            <a:spLocks noGrp="1"/>
          </p:cNvSpPr>
          <p:nvPr>
            <p:ph type="ftr" sz="quarter" idx="11"/>
          </p:nvPr>
        </p:nvSpPr>
        <p:spPr>
          <a:xfrm>
            <a:off x="1447800" y="6492875"/>
            <a:ext cx="6905001" cy="365125"/>
          </a:xfrm>
        </p:spPr>
        <p:txBody>
          <a:bodyPr/>
          <a:lstStyle/>
          <a:p>
            <a:r>
              <a:rPr lang="en-US" b="0" dirty="0" smtClean="0">
                <a:cs typeface="Leelawadee" panose="020B0502040204020203"/>
              </a:rPr>
              <a:t>Senior Design Project (</a:t>
            </a:r>
            <a:r>
              <a:rPr lang="en-US" dirty="0" err="1" smtClean="0">
                <a:cs typeface="Leelawadee" panose="020B0502040204020203"/>
              </a:rPr>
              <a:t>Siksha</a:t>
            </a:r>
            <a:r>
              <a:rPr lang="en-US" dirty="0" smtClean="0">
                <a:cs typeface="Leelawadee" panose="020B0502040204020203"/>
              </a:rPr>
              <a:t> ‘O’ </a:t>
            </a:r>
            <a:r>
              <a:rPr lang="en-US" dirty="0" err="1" smtClean="0">
                <a:cs typeface="Leelawadee" panose="020B0502040204020203"/>
              </a:rPr>
              <a:t>Anusandhan</a:t>
            </a:r>
            <a:r>
              <a:rPr lang="en-US" dirty="0" smtClean="0">
                <a:cs typeface="Leelawadee" panose="020B0502040204020203"/>
              </a:rPr>
              <a:t> </a:t>
            </a:r>
            <a:r>
              <a:rPr lang="en-US" b="0" dirty="0" smtClean="0">
                <a:cs typeface="Leelawadee" panose="020B0502040204020203"/>
              </a:rPr>
              <a:t>) </a:t>
            </a:r>
            <a:endParaRPr lang="en-IN" dirty="0" smtClean="0"/>
          </a:p>
          <a:p>
            <a:endParaRPr lang="en-IN" dirty="0"/>
          </a:p>
        </p:txBody>
      </p:sp>
      <p:sp>
        <p:nvSpPr>
          <p:cNvPr id="6" name="Slide Number Placeholder 5">
            <a:extLst>
              <a:ext uri="{FF2B5EF4-FFF2-40B4-BE49-F238E27FC236}">
                <a16:creationId xmlns="" xmlns:a16="http://schemas.microsoft.com/office/drawing/2014/main" id="{AF45362E-35ED-487C-AD91-5EC2CA1E837A}"/>
              </a:ext>
            </a:extLst>
          </p:cNvPr>
          <p:cNvSpPr>
            <a:spLocks noGrp="1"/>
          </p:cNvSpPr>
          <p:nvPr>
            <p:ph type="sldNum" sz="quarter" idx="12"/>
          </p:nvPr>
        </p:nvSpPr>
        <p:spPr/>
        <p:txBody>
          <a:bodyPr/>
          <a:lstStyle/>
          <a:p>
            <a:fld id="{ADFB7573-0EEC-4F18-B4D8-B9624EC7F9C7}" type="slidenum">
              <a:rPr lang="en-IN" smtClean="0"/>
              <a:pPr/>
              <a:t>11</a:t>
            </a:fld>
            <a:endParaRPr lang="en-IN"/>
          </a:p>
        </p:txBody>
      </p:sp>
      <p:sp>
        <p:nvSpPr>
          <p:cNvPr id="7" name="Rectangle 6"/>
          <p:cNvSpPr/>
          <p:nvPr/>
        </p:nvSpPr>
        <p:spPr>
          <a:xfrm>
            <a:off x="609600" y="1219201"/>
            <a:ext cx="4876800" cy="3970318"/>
          </a:xfrm>
          <a:prstGeom prst="rect">
            <a:avLst/>
          </a:prstGeom>
        </p:spPr>
        <p:txBody>
          <a:bodyPr wrap="square">
            <a:spAutoFit/>
          </a:bodyPr>
          <a:lstStyle/>
          <a:p>
            <a:r>
              <a:rPr lang="en-US" b="1" dirty="0" smtClean="0"/>
              <a:t>Power Transfer Efficiency: </a:t>
            </a:r>
          </a:p>
          <a:p>
            <a:endParaRPr lang="en-US" b="1" dirty="0" smtClean="0"/>
          </a:p>
          <a:p>
            <a:pPr>
              <a:buFont typeface="Arial" pitchFamily="34" charset="0"/>
              <a:buChar char="•"/>
            </a:pPr>
            <a:r>
              <a:rPr lang="en-US" dirty="0" smtClean="0"/>
              <a:t> The primary goal of a WPT system is to efficiently transfer power from the transmitter to the receiver. </a:t>
            </a:r>
          </a:p>
          <a:p>
            <a:endParaRPr lang="en-US" dirty="0" smtClean="0"/>
          </a:p>
          <a:p>
            <a:pPr>
              <a:buFont typeface="Arial" pitchFamily="34" charset="0"/>
              <a:buChar char="•"/>
            </a:pPr>
            <a:r>
              <a:rPr lang="en-US" dirty="0" smtClean="0"/>
              <a:t>  Testing results shows us the measurements and adding a </a:t>
            </a:r>
            <a:r>
              <a:rPr lang="en-US" b="1" dirty="0" smtClean="0"/>
              <a:t>ferromagnetic material </a:t>
            </a:r>
            <a:r>
              <a:rPr lang="en-US" dirty="0" smtClean="0"/>
              <a:t>into coil or calculations of power transfer efficiency, indicating how effectively energy is transmitted and received. </a:t>
            </a:r>
          </a:p>
          <a:p>
            <a:endParaRPr lang="en-US" dirty="0" smtClean="0"/>
          </a:p>
          <a:p>
            <a:pPr>
              <a:buFont typeface="Arial" pitchFamily="34" charset="0"/>
              <a:buChar char="•"/>
            </a:pPr>
            <a:r>
              <a:rPr lang="en-US" dirty="0" smtClean="0"/>
              <a:t>  Higher efficiency results are desirable, indicating minimal power losses during the transfer process.</a:t>
            </a:r>
            <a:endParaRPr lang="en-US" dirty="0"/>
          </a:p>
        </p:txBody>
      </p:sp>
      <p:pic>
        <p:nvPicPr>
          <p:cNvPr id="10" name="Picture 9" descr="WhatsApp Image 2023-05-19 at 00.26.08.jpg"/>
          <p:cNvPicPr>
            <a:picLocks noChangeAspect="1"/>
          </p:cNvPicPr>
          <p:nvPr/>
        </p:nvPicPr>
        <p:blipFill>
          <a:blip r:embed="rId2"/>
          <a:stretch>
            <a:fillRect/>
          </a:stretch>
        </p:blipFill>
        <p:spPr>
          <a:xfrm>
            <a:off x="5638800" y="1219200"/>
            <a:ext cx="3135392" cy="4191000"/>
          </a:xfrm>
          <a:prstGeom prst="rect">
            <a:avLst/>
          </a:prstGeom>
        </p:spPr>
      </p:pic>
      <p:pic>
        <p:nvPicPr>
          <p:cNvPr id="11" name="Picture 2" descr="Odisha Jobs - Vacancy At SOA-University October-2019">
            <a:extLst>
              <a:ext uri="{FF2B5EF4-FFF2-40B4-BE49-F238E27FC236}">
                <a16:creationId xmlns="" xmlns:a16="http://schemas.microsoft.com/office/drawing/2014/main" id="{EF25C4DA-67A9-1DB1-DC71-4FD84F9D425C}"/>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077200" y="304800"/>
            <a:ext cx="483108" cy="482398"/>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102523384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endParaRPr lang="en-US" dirty="0"/>
          </a:p>
        </p:txBody>
      </p:sp>
      <p:sp>
        <p:nvSpPr>
          <p:cNvPr id="3" name="Content Placeholder 2"/>
          <p:cNvSpPr>
            <a:spLocks noGrp="1"/>
          </p:cNvSpPr>
          <p:nvPr>
            <p:ph idx="1"/>
          </p:nvPr>
        </p:nvSpPr>
        <p:spPr/>
        <p:txBody>
          <a:bodyPr/>
          <a:lstStyle/>
          <a:p>
            <a:pPr marL="0" lvl="0" indent="0" defTabSz="457200">
              <a:lnSpc>
                <a:spcPct val="100000"/>
              </a:lnSpc>
              <a:spcBef>
                <a:spcPts val="0"/>
              </a:spcBef>
              <a:buNone/>
            </a:pPr>
            <a:r>
              <a:rPr lang="en-US" sz="1800" b="1" dirty="0" smtClean="0">
                <a:solidFill>
                  <a:prstClr val="black"/>
                </a:solidFill>
                <a:latin typeface="Calibri"/>
              </a:rPr>
              <a:t>Temperature and Heat Dissipation: </a:t>
            </a:r>
          </a:p>
          <a:p>
            <a:pPr marL="0" indent="0" defTabSz="457200">
              <a:lnSpc>
                <a:spcPct val="100000"/>
              </a:lnSpc>
              <a:spcBef>
                <a:spcPts val="0"/>
              </a:spcBef>
            </a:pPr>
            <a:r>
              <a:rPr lang="en-US" sz="1800" b="1" dirty="0" smtClean="0">
                <a:solidFill>
                  <a:prstClr val="black"/>
                </a:solidFill>
                <a:latin typeface="Calibri"/>
              </a:rPr>
              <a:t> </a:t>
            </a:r>
            <a:r>
              <a:rPr lang="en-US" sz="1800" dirty="0" smtClean="0">
                <a:solidFill>
                  <a:prstClr val="black"/>
                </a:solidFill>
                <a:latin typeface="Calibri"/>
              </a:rPr>
              <a:t>Power transfer can generate heat in the system, which can impact performance and reliability. Testing results should include temperature measurements at different points within the system, assessing heat dissipation capabilities and ensuring that the system operates within safe temperature limits.</a:t>
            </a:r>
          </a:p>
          <a:p>
            <a:pPr>
              <a:buNone/>
            </a:pPr>
            <a:endParaRPr lang="en-US" dirty="0"/>
          </a:p>
        </p:txBody>
      </p:sp>
      <p:sp>
        <p:nvSpPr>
          <p:cNvPr id="4" name="Date Placeholder 3"/>
          <p:cNvSpPr>
            <a:spLocks noGrp="1"/>
          </p:cNvSpPr>
          <p:nvPr>
            <p:ph type="dt" sz="half" idx="10"/>
          </p:nvPr>
        </p:nvSpPr>
        <p:spPr/>
        <p:txBody>
          <a:bodyPr/>
          <a:lstStyle/>
          <a:p>
            <a:fld id="{7EA8749E-3FF3-41B2-B4DE-BB379C572509}" type="datetime1">
              <a:rPr lang="en-IN" smtClean="0"/>
              <a:pPr/>
              <a:t>13-06-2023</a:t>
            </a:fld>
            <a:endParaRPr lang="en-IN"/>
          </a:p>
        </p:txBody>
      </p:sp>
      <p:sp>
        <p:nvSpPr>
          <p:cNvPr id="5" name="Footer Placeholder 4"/>
          <p:cNvSpPr>
            <a:spLocks noGrp="1"/>
          </p:cNvSpPr>
          <p:nvPr>
            <p:ph type="ftr" sz="quarter" idx="11"/>
          </p:nvPr>
        </p:nvSpPr>
        <p:spPr>
          <a:xfrm>
            <a:off x="1371600" y="6492875"/>
            <a:ext cx="6905001" cy="365125"/>
          </a:xfrm>
        </p:spPr>
        <p:txBody>
          <a:bodyPr/>
          <a:lstStyle/>
          <a:p>
            <a:r>
              <a:rPr lang="en-US" b="0" dirty="0" smtClean="0">
                <a:cs typeface="Leelawadee" panose="020B0502040204020203"/>
              </a:rPr>
              <a:t>Senior Design Project (</a:t>
            </a:r>
            <a:r>
              <a:rPr lang="en-US" dirty="0" err="1" smtClean="0">
                <a:cs typeface="Leelawadee" panose="020B0502040204020203"/>
              </a:rPr>
              <a:t>Siksha</a:t>
            </a:r>
            <a:r>
              <a:rPr lang="en-US" dirty="0" smtClean="0">
                <a:cs typeface="Leelawadee" panose="020B0502040204020203"/>
              </a:rPr>
              <a:t> ‘O’ </a:t>
            </a:r>
            <a:r>
              <a:rPr lang="en-US" dirty="0" err="1" smtClean="0">
                <a:cs typeface="Leelawadee" panose="020B0502040204020203"/>
              </a:rPr>
              <a:t>Anusandhan</a:t>
            </a:r>
            <a:r>
              <a:rPr lang="en-US" dirty="0" smtClean="0">
                <a:cs typeface="Leelawadee" panose="020B0502040204020203"/>
              </a:rPr>
              <a:t> </a:t>
            </a:r>
            <a:r>
              <a:rPr lang="en-US" b="0" dirty="0" smtClean="0">
                <a:cs typeface="Leelawadee" panose="020B0502040204020203"/>
              </a:rPr>
              <a:t>) </a:t>
            </a:r>
            <a:endParaRPr lang="en-IN" dirty="0" smtClean="0"/>
          </a:p>
          <a:p>
            <a:endParaRPr lang="en-IN" dirty="0"/>
          </a:p>
        </p:txBody>
      </p:sp>
      <p:sp>
        <p:nvSpPr>
          <p:cNvPr id="6" name="Slide Number Placeholder 5"/>
          <p:cNvSpPr>
            <a:spLocks noGrp="1"/>
          </p:cNvSpPr>
          <p:nvPr>
            <p:ph type="sldNum" sz="quarter" idx="12"/>
          </p:nvPr>
        </p:nvSpPr>
        <p:spPr/>
        <p:txBody>
          <a:bodyPr/>
          <a:lstStyle/>
          <a:p>
            <a:fld id="{ADFB7573-0EEC-4F18-B4D8-B9624EC7F9C7}" type="slidenum">
              <a:rPr lang="en-IN" smtClean="0"/>
              <a:pPr/>
              <a:t>12</a:t>
            </a:fld>
            <a:endParaRPr lang="en-IN"/>
          </a:p>
        </p:txBody>
      </p:sp>
      <p:sp>
        <p:nvSpPr>
          <p:cNvPr id="7" name="Rectangle 6"/>
          <p:cNvSpPr/>
          <p:nvPr/>
        </p:nvSpPr>
        <p:spPr>
          <a:xfrm>
            <a:off x="304800" y="3124200"/>
            <a:ext cx="4953000" cy="2308324"/>
          </a:xfrm>
          <a:prstGeom prst="rect">
            <a:avLst/>
          </a:prstGeom>
        </p:spPr>
        <p:txBody>
          <a:bodyPr wrap="square">
            <a:spAutoFit/>
          </a:bodyPr>
          <a:lstStyle/>
          <a:p>
            <a:r>
              <a:rPr lang="en-US" b="1" dirty="0" smtClean="0"/>
              <a:t>Distance and Positioning:</a:t>
            </a:r>
            <a:r>
              <a:rPr lang="en-US" dirty="0" smtClean="0"/>
              <a:t> </a:t>
            </a:r>
          </a:p>
          <a:p>
            <a:pPr>
              <a:buFont typeface="Arial" pitchFamily="34" charset="0"/>
              <a:buChar char="•"/>
            </a:pPr>
            <a:r>
              <a:rPr lang="en-US" dirty="0" smtClean="0"/>
              <a:t> WPT systems often have a maximum distance over which efficient power transfer can occur. </a:t>
            </a:r>
          </a:p>
          <a:p>
            <a:endParaRPr lang="en-US" dirty="0" smtClean="0"/>
          </a:p>
          <a:p>
            <a:pPr>
              <a:buFont typeface="Arial" pitchFamily="34" charset="0"/>
              <a:buChar char="•"/>
            </a:pPr>
            <a:r>
              <a:rPr lang="en-US" dirty="0" smtClean="0"/>
              <a:t> Testing results  indicates the distance at which power transfer becomes unreliable or impractical.</a:t>
            </a:r>
          </a:p>
          <a:p>
            <a:endParaRPr lang="en-US" dirty="0" smtClean="0"/>
          </a:p>
          <a:p>
            <a:pPr>
              <a:buFont typeface="Arial" pitchFamily="34" charset="0"/>
              <a:buChar char="•"/>
            </a:pPr>
            <a:endParaRPr lang="en-US" dirty="0"/>
          </a:p>
        </p:txBody>
      </p:sp>
      <p:pic>
        <p:nvPicPr>
          <p:cNvPr id="8" name="Picture 7" descr="WhatsApp Image 2023-05-19 at 00.26.09.jpg"/>
          <p:cNvPicPr>
            <a:picLocks noChangeAspect="1"/>
          </p:cNvPicPr>
          <p:nvPr/>
        </p:nvPicPr>
        <p:blipFill>
          <a:blip r:embed="rId2"/>
          <a:stretch>
            <a:fillRect/>
          </a:stretch>
        </p:blipFill>
        <p:spPr>
          <a:xfrm>
            <a:off x="5562600" y="2184145"/>
            <a:ext cx="3021949" cy="3835655"/>
          </a:xfrm>
          <a:prstGeom prst="rect">
            <a:avLst/>
          </a:prstGeom>
        </p:spPr>
      </p:pic>
      <p:pic>
        <p:nvPicPr>
          <p:cNvPr id="9" name="Picture 2" descr="Odisha Jobs - Vacancy At SOA-University October-2019">
            <a:extLst>
              <a:ext uri="{FF2B5EF4-FFF2-40B4-BE49-F238E27FC236}">
                <a16:creationId xmlns="" xmlns:a16="http://schemas.microsoft.com/office/drawing/2014/main" id="{EF25C4DA-67A9-1DB1-DC71-4FD84F9D425C}"/>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077200" y="304800"/>
            <a:ext cx="483108" cy="482398"/>
          </a:xfrm>
          <a:prstGeom prst="rect">
            <a:avLst/>
          </a:prstGeom>
          <a:noFill/>
          <a:extLst>
            <a:ext uri="{909E8E84-426E-40DD-AFC4-6F175D3DCCD1}">
              <a14:hiddenFill xmlns=""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Project Prototype</a:t>
            </a:r>
            <a:endParaRPr lang="en-US" dirty="0"/>
          </a:p>
        </p:txBody>
      </p:sp>
      <p:sp>
        <p:nvSpPr>
          <p:cNvPr id="3" name="Content Placeholder 2"/>
          <p:cNvSpPr>
            <a:spLocks noGrp="1"/>
          </p:cNvSpPr>
          <p:nvPr>
            <p:ph idx="1"/>
          </p:nvPr>
        </p:nvSpPr>
        <p:spPr/>
        <p:style>
          <a:lnRef idx="2">
            <a:schemeClr val="accent4"/>
          </a:lnRef>
          <a:fillRef idx="1">
            <a:schemeClr val="lt1"/>
          </a:fillRef>
          <a:effectRef idx="0">
            <a:schemeClr val="accent4"/>
          </a:effectRef>
          <a:fontRef idx="minor">
            <a:schemeClr val="dk1"/>
          </a:fontRef>
        </p:style>
        <p:txBody>
          <a:bodyPr>
            <a:normAutofit/>
          </a:bodyPr>
          <a:lstStyle/>
          <a:p>
            <a:r>
              <a:rPr lang="en-US" sz="1800" dirty="0" smtClean="0"/>
              <a:t>Our project aims to revolutionize the charging experience for electric vehicles by developing a prototype of a wireless power transmission system, eliminating the need for physical connections and enabling efficient and convenient charging on the go.</a:t>
            </a:r>
            <a:endParaRPr lang="en-US" sz="1800" dirty="0"/>
          </a:p>
        </p:txBody>
      </p:sp>
      <p:sp>
        <p:nvSpPr>
          <p:cNvPr id="4" name="Date Placeholder 3"/>
          <p:cNvSpPr>
            <a:spLocks noGrp="1"/>
          </p:cNvSpPr>
          <p:nvPr>
            <p:ph type="dt" sz="half" idx="10"/>
          </p:nvPr>
        </p:nvSpPr>
        <p:spPr/>
        <p:txBody>
          <a:bodyPr/>
          <a:lstStyle/>
          <a:p>
            <a:fld id="{7EA8749E-3FF3-41B2-B4DE-BB379C572509}" type="datetime1">
              <a:rPr lang="en-IN" smtClean="0"/>
              <a:pPr/>
              <a:t>13-06-2023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FB7573-0EEC-4F18-B4D8-B9624EC7F9C7}" type="slidenum">
              <a:rPr lang="en-IN" smtClean="0"/>
              <a:pPr/>
              <a:t>13</a:t>
            </a:fld>
            <a:endParaRPr lang="en-IN"/>
          </a:p>
        </p:txBody>
      </p:sp>
      <p:pic>
        <p:nvPicPr>
          <p:cNvPr id="2050" name="Picture 2"/>
          <p:cNvPicPr>
            <a:picLocks noChangeAspect="1" noChangeArrowheads="1"/>
          </p:cNvPicPr>
          <p:nvPr/>
        </p:nvPicPr>
        <p:blipFill>
          <a:blip r:embed="rId2"/>
          <a:srcRect/>
          <a:stretch>
            <a:fillRect/>
          </a:stretch>
        </p:blipFill>
        <p:spPr bwMode="auto">
          <a:xfrm>
            <a:off x="1676400" y="2133600"/>
            <a:ext cx="5610874" cy="3627437"/>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Media Clip</a:t>
            </a:r>
            <a:endParaRPr lang="en-US" dirty="0"/>
          </a:p>
        </p:txBody>
      </p:sp>
      <p:sp>
        <p:nvSpPr>
          <p:cNvPr id="4" name="Date Placeholder 3"/>
          <p:cNvSpPr>
            <a:spLocks noGrp="1"/>
          </p:cNvSpPr>
          <p:nvPr>
            <p:ph type="dt" sz="half" idx="10"/>
          </p:nvPr>
        </p:nvSpPr>
        <p:spPr/>
        <p:txBody>
          <a:bodyPr/>
          <a:lstStyle/>
          <a:p>
            <a:fld id="{7EA8749E-3FF3-41B2-B4DE-BB379C572509}" type="datetime1">
              <a:rPr lang="en-IN" smtClean="0"/>
              <a:pPr/>
              <a:t>13-06-2023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FB7573-0EEC-4F18-B4D8-B9624EC7F9C7}" type="slidenum">
              <a:rPr lang="en-IN" smtClean="0"/>
              <a:pPr/>
              <a:t>14</a:t>
            </a:fld>
            <a:endParaRPr lang="en-IN"/>
          </a:p>
        </p:txBody>
      </p:sp>
      <p:pic>
        <p:nvPicPr>
          <p:cNvPr id="8" name="VID20230612215837.mp4">
            <a:hlinkClick r:id="" action="ppaction://media"/>
          </p:cNvPr>
          <p:cNvPicPr>
            <a:picLocks noGrp="1" noRot="1" noChangeAspect="1"/>
          </p:cNvPicPr>
          <p:nvPr>
            <p:ph idx="1"/>
            <a:videoFile r:link="rId1"/>
          </p:nvPr>
        </p:nvPicPr>
        <p:blipFill>
          <a:blip r:embed="rId3"/>
          <a:srcRect l="19974" r="23849"/>
          <a:stretch>
            <a:fillRect/>
          </a:stretch>
        </p:blipFill>
        <p:spPr>
          <a:xfrm>
            <a:off x="1676400" y="1295400"/>
            <a:ext cx="5791200" cy="457795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endCondLst>
                    <p:cond evt="onNext" delay="0">
                      <p:tgtEl>
                        <p:sldTgt/>
                      </p:tgtEl>
                    </p:cond>
                    <p:cond evt="onPrev" delay="0">
                      <p:tgtEl>
                        <p:sldTgt/>
                      </p:tgtEl>
                    </p:cond>
                  </p:end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Work Flow</a:t>
            </a:r>
            <a:endParaRPr lang="en-US" dirty="0"/>
          </a:p>
        </p:txBody>
      </p:sp>
      <p:pic>
        <p:nvPicPr>
          <p:cNvPr id="7" name="Content Placeholder 6" descr="Screenshot 2023-05-19 100448.png"/>
          <p:cNvPicPr>
            <a:picLocks noGrp="1" noChangeAspect="1"/>
          </p:cNvPicPr>
          <p:nvPr>
            <p:ph idx="1"/>
          </p:nvPr>
        </p:nvPicPr>
        <p:blipFill>
          <a:blip r:embed="rId2"/>
          <a:srcRect l="4711" r="7359"/>
          <a:stretch>
            <a:fillRect/>
          </a:stretch>
        </p:blipFill>
        <p:spPr>
          <a:xfrm>
            <a:off x="228600" y="1447800"/>
            <a:ext cx="8534400" cy="3664062"/>
          </a:xfrm>
        </p:spPr>
      </p:pic>
      <p:sp>
        <p:nvSpPr>
          <p:cNvPr id="4" name="Date Placeholder 3"/>
          <p:cNvSpPr>
            <a:spLocks noGrp="1"/>
          </p:cNvSpPr>
          <p:nvPr>
            <p:ph type="dt" sz="half" idx="10"/>
          </p:nvPr>
        </p:nvSpPr>
        <p:spPr/>
        <p:txBody>
          <a:bodyPr/>
          <a:lstStyle/>
          <a:p>
            <a:fld id="{7EA8749E-3FF3-41B2-B4DE-BB379C572509}" type="datetime1">
              <a:rPr lang="en-IN" smtClean="0"/>
              <a:pPr/>
              <a:t>13-06-2023</a:t>
            </a:fld>
            <a:endParaRPr lang="en-IN"/>
          </a:p>
        </p:txBody>
      </p:sp>
      <p:sp>
        <p:nvSpPr>
          <p:cNvPr id="5" name="Footer Placeholder 4"/>
          <p:cNvSpPr>
            <a:spLocks noGrp="1"/>
          </p:cNvSpPr>
          <p:nvPr>
            <p:ph type="ftr" sz="quarter" idx="11"/>
          </p:nvPr>
        </p:nvSpPr>
        <p:spPr>
          <a:xfrm>
            <a:off x="1447800" y="6492875"/>
            <a:ext cx="6905001" cy="365125"/>
          </a:xfrm>
        </p:spPr>
        <p:txBody>
          <a:bodyPr/>
          <a:lstStyle/>
          <a:p>
            <a:r>
              <a:rPr lang="en-US" b="0" dirty="0" smtClean="0">
                <a:cs typeface="Leelawadee" panose="020B0502040204020203"/>
              </a:rPr>
              <a:t>Senior Design Project (</a:t>
            </a:r>
            <a:r>
              <a:rPr lang="en-US" dirty="0" err="1" smtClean="0">
                <a:cs typeface="Leelawadee" panose="020B0502040204020203"/>
              </a:rPr>
              <a:t>Siksha</a:t>
            </a:r>
            <a:r>
              <a:rPr lang="en-US" dirty="0" smtClean="0">
                <a:cs typeface="Leelawadee" panose="020B0502040204020203"/>
              </a:rPr>
              <a:t> ‘O’ </a:t>
            </a:r>
            <a:r>
              <a:rPr lang="en-US" dirty="0" err="1" smtClean="0">
                <a:cs typeface="Leelawadee" panose="020B0502040204020203"/>
              </a:rPr>
              <a:t>Anusandhan</a:t>
            </a:r>
            <a:r>
              <a:rPr lang="en-US" dirty="0" smtClean="0">
                <a:cs typeface="Leelawadee" panose="020B0502040204020203"/>
              </a:rPr>
              <a:t> </a:t>
            </a:r>
            <a:r>
              <a:rPr lang="en-US" b="0" dirty="0" smtClean="0">
                <a:cs typeface="Leelawadee" panose="020B0502040204020203"/>
              </a:rPr>
              <a:t>) </a:t>
            </a:r>
            <a:endParaRPr lang="en-IN" dirty="0" smtClean="0"/>
          </a:p>
          <a:p>
            <a:endParaRPr lang="en-IN" dirty="0"/>
          </a:p>
        </p:txBody>
      </p:sp>
      <p:sp>
        <p:nvSpPr>
          <p:cNvPr id="6" name="Slide Number Placeholder 5"/>
          <p:cNvSpPr>
            <a:spLocks noGrp="1"/>
          </p:cNvSpPr>
          <p:nvPr>
            <p:ph type="sldNum" sz="quarter" idx="12"/>
          </p:nvPr>
        </p:nvSpPr>
        <p:spPr/>
        <p:txBody>
          <a:bodyPr/>
          <a:lstStyle/>
          <a:p>
            <a:fld id="{ADFB7573-0EEC-4F18-B4D8-B9624EC7F9C7}" type="slidenum">
              <a:rPr lang="en-IN" smtClean="0"/>
              <a:pPr/>
              <a:t>15</a:t>
            </a:fld>
            <a:endParaRPr lang="en-IN"/>
          </a:p>
        </p:txBody>
      </p:sp>
      <p:pic>
        <p:nvPicPr>
          <p:cNvPr id="8" name="Picture 2" descr="Odisha Jobs - Vacancy At SOA-University October-2019">
            <a:extLst>
              <a:ext uri="{FF2B5EF4-FFF2-40B4-BE49-F238E27FC236}">
                <a16:creationId xmlns="" xmlns:a16="http://schemas.microsoft.com/office/drawing/2014/main" id="{EF25C4DA-67A9-1DB1-DC71-4FD84F9D425C}"/>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077200" y="304800"/>
            <a:ext cx="483108" cy="482398"/>
          </a:xfrm>
          <a:prstGeom prst="rect">
            <a:avLst/>
          </a:prstGeom>
          <a:noFill/>
          <a:extLst>
            <a:ext uri="{909E8E84-426E-40DD-AFC4-6F175D3DCCD1}">
              <a14:hiddenFill xmlns=""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2CD0B97-1C21-4A32-861A-6E70F0245139}"/>
              </a:ext>
            </a:extLst>
          </p:cNvPr>
          <p:cNvSpPr>
            <a:spLocks noGrp="1"/>
          </p:cNvSpPr>
          <p:nvPr>
            <p:ph type="title"/>
          </p:nvPr>
        </p:nvSpPr>
        <p:spPr/>
        <p:txBody>
          <a:bodyPr>
            <a:noAutofit/>
          </a:bodyPr>
          <a:lstStyle/>
          <a:p>
            <a:r>
              <a:rPr lang="en-US" sz="2800" dirty="0"/>
              <a:t>Socio-economic Issues Associated With The Project</a:t>
            </a:r>
            <a:endParaRPr lang="en-IN" sz="2800" dirty="0"/>
          </a:p>
        </p:txBody>
      </p:sp>
      <p:sp>
        <p:nvSpPr>
          <p:cNvPr id="3" name="Content Placeholder 2">
            <a:extLst>
              <a:ext uri="{FF2B5EF4-FFF2-40B4-BE49-F238E27FC236}">
                <a16:creationId xmlns="" xmlns:a16="http://schemas.microsoft.com/office/drawing/2014/main" id="{5445A598-C2E5-42E0-9AF6-4375970219F6}"/>
              </a:ext>
            </a:extLst>
          </p:cNvPr>
          <p:cNvSpPr>
            <a:spLocks noGrp="1"/>
          </p:cNvSpPr>
          <p:nvPr>
            <p:ph idx="1"/>
          </p:nvPr>
        </p:nvSpPr>
        <p:spPr/>
        <p:txBody>
          <a:bodyPr>
            <a:normAutofit/>
          </a:bodyPr>
          <a:lstStyle/>
          <a:p>
            <a:r>
              <a:rPr lang="en-US" sz="2600" dirty="0">
                <a:latin typeface="Times New Roman" panose="02020603050405020304" pitchFamily="18" charset="0"/>
                <a:cs typeface="Times New Roman" panose="02020603050405020304" pitchFamily="18" charset="0"/>
              </a:rPr>
              <a:t>Initial installation cost is very high.</a:t>
            </a:r>
          </a:p>
          <a:p>
            <a:r>
              <a:rPr lang="en-US" sz="2600" dirty="0">
                <a:latin typeface="Times New Roman" panose="02020603050405020304" pitchFamily="18" charset="0"/>
                <a:cs typeface="Times New Roman" panose="02020603050405020304" pitchFamily="18" charset="0"/>
              </a:rPr>
              <a:t>Working area is limited.</a:t>
            </a:r>
          </a:p>
          <a:p>
            <a:r>
              <a:rPr lang="en-US" sz="2600" dirty="0">
                <a:latin typeface="Times New Roman" panose="02020603050405020304" pitchFamily="18" charset="0"/>
                <a:cs typeface="Times New Roman" panose="02020603050405020304" pitchFamily="18" charset="0"/>
              </a:rPr>
              <a:t>Heat generation is more than traditional charging.</a:t>
            </a:r>
          </a:p>
          <a:p>
            <a:r>
              <a:rPr lang="en-US" sz="2600" dirty="0">
                <a:latin typeface="Times New Roman" panose="02020603050405020304" pitchFamily="18" charset="0"/>
                <a:cs typeface="Times New Roman" panose="02020603050405020304" pitchFamily="18" charset="0"/>
              </a:rPr>
              <a:t>Copper loss because a large amount of copper wire is required for implementation of Wireless Power Transfer.</a:t>
            </a:r>
          </a:p>
          <a:p>
            <a:endParaRPr lang="en-IN" sz="2600" dirty="0"/>
          </a:p>
        </p:txBody>
      </p:sp>
      <p:sp>
        <p:nvSpPr>
          <p:cNvPr id="4" name="Date Placeholder 3">
            <a:extLst>
              <a:ext uri="{FF2B5EF4-FFF2-40B4-BE49-F238E27FC236}">
                <a16:creationId xmlns="" xmlns:a16="http://schemas.microsoft.com/office/drawing/2014/main" id="{B13BF931-02A5-4CBE-AD81-CB78193BF162}"/>
              </a:ext>
            </a:extLst>
          </p:cNvPr>
          <p:cNvSpPr>
            <a:spLocks noGrp="1"/>
          </p:cNvSpPr>
          <p:nvPr>
            <p:ph type="dt" sz="half" idx="10"/>
          </p:nvPr>
        </p:nvSpPr>
        <p:spPr/>
        <p:txBody>
          <a:bodyPr/>
          <a:lstStyle/>
          <a:p>
            <a:fld id="{971EF6EB-ED59-4773-A66C-8FC357B65427}" type="datetime1">
              <a:rPr lang="en-IN" smtClean="0"/>
              <a:pPr/>
              <a:t>13-06-2023</a:t>
            </a:fld>
            <a:endParaRPr lang="en-IN"/>
          </a:p>
        </p:txBody>
      </p:sp>
      <p:sp>
        <p:nvSpPr>
          <p:cNvPr id="5" name="Footer Placeholder 4">
            <a:extLst>
              <a:ext uri="{FF2B5EF4-FFF2-40B4-BE49-F238E27FC236}">
                <a16:creationId xmlns="" xmlns:a16="http://schemas.microsoft.com/office/drawing/2014/main" id="{2F48734C-4869-47BA-B5BF-7D7E0EBB1489}"/>
              </a:ext>
            </a:extLst>
          </p:cNvPr>
          <p:cNvSpPr>
            <a:spLocks noGrp="1"/>
          </p:cNvSpPr>
          <p:nvPr>
            <p:ph type="ftr" sz="quarter" idx="11"/>
          </p:nvPr>
        </p:nvSpPr>
        <p:spPr>
          <a:xfrm>
            <a:off x="1371600" y="6492875"/>
            <a:ext cx="6905001" cy="365125"/>
          </a:xfrm>
        </p:spPr>
        <p:txBody>
          <a:bodyPr/>
          <a:lstStyle/>
          <a:p>
            <a:r>
              <a:rPr lang="en-US" b="0" dirty="0" smtClean="0">
                <a:cs typeface="Leelawadee" panose="020B0502040204020203"/>
              </a:rPr>
              <a:t>Senior Design Project (</a:t>
            </a:r>
            <a:r>
              <a:rPr lang="en-US" dirty="0" err="1" smtClean="0">
                <a:cs typeface="Leelawadee" panose="020B0502040204020203"/>
              </a:rPr>
              <a:t>Siksha</a:t>
            </a:r>
            <a:r>
              <a:rPr lang="en-US" dirty="0" smtClean="0">
                <a:cs typeface="Leelawadee" panose="020B0502040204020203"/>
              </a:rPr>
              <a:t> ‘O’ </a:t>
            </a:r>
            <a:r>
              <a:rPr lang="en-US" dirty="0" err="1" smtClean="0">
                <a:cs typeface="Leelawadee" panose="020B0502040204020203"/>
              </a:rPr>
              <a:t>Anusandhan</a:t>
            </a:r>
            <a:r>
              <a:rPr lang="en-US" dirty="0" smtClean="0">
                <a:cs typeface="Leelawadee" panose="020B0502040204020203"/>
              </a:rPr>
              <a:t> </a:t>
            </a:r>
            <a:r>
              <a:rPr lang="en-US" b="0" dirty="0" smtClean="0">
                <a:cs typeface="Leelawadee" panose="020B0502040204020203"/>
              </a:rPr>
              <a:t>) </a:t>
            </a:r>
            <a:endParaRPr lang="en-IN" dirty="0" smtClean="0"/>
          </a:p>
          <a:p>
            <a:endParaRPr lang="en-IN" dirty="0"/>
          </a:p>
        </p:txBody>
      </p:sp>
      <p:sp>
        <p:nvSpPr>
          <p:cNvPr id="6" name="Slide Number Placeholder 5">
            <a:extLst>
              <a:ext uri="{FF2B5EF4-FFF2-40B4-BE49-F238E27FC236}">
                <a16:creationId xmlns="" xmlns:a16="http://schemas.microsoft.com/office/drawing/2014/main" id="{A8E3F4DB-60A8-4AC8-809B-BC1EF8ADEAA3}"/>
              </a:ext>
            </a:extLst>
          </p:cNvPr>
          <p:cNvSpPr>
            <a:spLocks noGrp="1"/>
          </p:cNvSpPr>
          <p:nvPr>
            <p:ph type="sldNum" sz="quarter" idx="12"/>
          </p:nvPr>
        </p:nvSpPr>
        <p:spPr/>
        <p:txBody>
          <a:bodyPr/>
          <a:lstStyle/>
          <a:p>
            <a:fld id="{ADFB7573-0EEC-4F18-B4D8-B9624EC7F9C7}" type="slidenum">
              <a:rPr lang="en-IN" smtClean="0"/>
              <a:pPr/>
              <a:t>16</a:t>
            </a:fld>
            <a:endParaRPr lang="en-IN"/>
          </a:p>
        </p:txBody>
      </p:sp>
      <p:pic>
        <p:nvPicPr>
          <p:cNvPr id="7" name="Picture 2" descr="Odisha Jobs - Vacancy At SOA-University October-2019">
            <a:extLst>
              <a:ext uri="{FF2B5EF4-FFF2-40B4-BE49-F238E27FC236}">
                <a16:creationId xmlns="" xmlns:a16="http://schemas.microsoft.com/office/drawing/2014/main" id="{EF25C4DA-67A9-1DB1-DC71-4FD84F9D425C}"/>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8077200" y="304800"/>
            <a:ext cx="483108" cy="482398"/>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8034215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Engineering Tools And Standards	</a:t>
            </a:r>
            <a:endParaRPr lang="en-US" dirty="0"/>
          </a:p>
        </p:txBody>
      </p:sp>
      <p:sp>
        <p:nvSpPr>
          <p:cNvPr id="3" name="Content Placeholder 2"/>
          <p:cNvSpPr>
            <a:spLocks noGrp="1"/>
          </p:cNvSpPr>
          <p:nvPr>
            <p:ph idx="1"/>
          </p:nvPr>
        </p:nvSpPr>
        <p:spPr>
          <a:xfrm>
            <a:off x="304800" y="990600"/>
            <a:ext cx="8668283" cy="5213647"/>
          </a:xfrm>
        </p:spPr>
        <p:txBody>
          <a:bodyPr>
            <a:normAutofit/>
          </a:bodyPr>
          <a:lstStyle/>
          <a:p>
            <a:pPr>
              <a:buFont typeface="Wingdings" pitchFamily="2" charset="2"/>
              <a:buChar char="Ø"/>
            </a:pPr>
            <a:r>
              <a:rPr lang="en-US" sz="2400" b="1" u="sng" dirty="0" smtClean="0"/>
              <a:t>Lucid Chart :</a:t>
            </a:r>
          </a:p>
          <a:p>
            <a:pPr>
              <a:buFont typeface="Wingdings" pitchFamily="2" charset="2"/>
              <a:buChar char="Ø"/>
            </a:pPr>
            <a:endParaRPr lang="en-US" sz="2400" b="1" u="sng" dirty="0" smtClean="0"/>
          </a:p>
          <a:p>
            <a:pPr>
              <a:buFont typeface="Wingdings" pitchFamily="2" charset="2"/>
              <a:buChar char="Ø"/>
            </a:pPr>
            <a:endParaRPr lang="en-US" sz="2400" b="1" u="sng" dirty="0" smtClean="0"/>
          </a:p>
          <a:p>
            <a:pPr>
              <a:buFont typeface="Wingdings" pitchFamily="2" charset="2"/>
              <a:buChar char="Ø"/>
            </a:pPr>
            <a:endParaRPr lang="en-US" sz="2400" b="1" u="sng" dirty="0" smtClean="0"/>
          </a:p>
          <a:p>
            <a:pPr>
              <a:buFont typeface="Wingdings" pitchFamily="2" charset="2"/>
              <a:buChar char="Ø"/>
            </a:pPr>
            <a:endParaRPr lang="en-US" sz="2400" b="1" u="sng" dirty="0" smtClean="0"/>
          </a:p>
          <a:p>
            <a:pPr>
              <a:buFont typeface="Wingdings" pitchFamily="2" charset="2"/>
              <a:buChar char="Ø"/>
            </a:pPr>
            <a:r>
              <a:rPr lang="en-US" sz="2400" b="1" u="sng" dirty="0" err="1" smtClean="0"/>
              <a:t>Multisim</a:t>
            </a:r>
            <a:r>
              <a:rPr lang="en-US" sz="2400" b="1" u="sng" dirty="0" smtClean="0"/>
              <a:t> :</a:t>
            </a:r>
          </a:p>
          <a:p>
            <a:r>
              <a:rPr lang="en-US" sz="1600" b="1" dirty="0" err="1" smtClean="0"/>
              <a:t>Multisim</a:t>
            </a:r>
            <a:r>
              <a:rPr lang="en-US" sz="1600" dirty="0" smtClean="0"/>
              <a:t> is industry standard SPICE </a:t>
            </a:r>
          </a:p>
          <a:p>
            <a:pPr>
              <a:buNone/>
            </a:pPr>
            <a:r>
              <a:rPr lang="en-US" sz="1600" dirty="0" smtClean="0"/>
              <a:t>    simulation and circuit design software for analog,</a:t>
            </a:r>
          </a:p>
          <a:p>
            <a:pPr>
              <a:buNone/>
            </a:pPr>
            <a:r>
              <a:rPr lang="en-US" sz="1600" dirty="0" smtClean="0"/>
              <a:t>    digital, and power electronics in </a:t>
            </a:r>
          </a:p>
          <a:p>
            <a:pPr>
              <a:buNone/>
            </a:pPr>
            <a:r>
              <a:rPr lang="en-US" sz="1600" dirty="0" smtClean="0"/>
              <a:t>    education and research.</a:t>
            </a:r>
            <a:endParaRPr lang="en-US" sz="1600" b="1" u="sng" dirty="0" smtClean="0"/>
          </a:p>
          <a:p>
            <a:pPr>
              <a:buNone/>
            </a:pPr>
            <a:endParaRPr lang="en-US" sz="2400" b="1" u="sng" dirty="0" smtClean="0"/>
          </a:p>
        </p:txBody>
      </p:sp>
      <p:sp>
        <p:nvSpPr>
          <p:cNvPr id="4" name="Date Placeholder 3"/>
          <p:cNvSpPr>
            <a:spLocks noGrp="1"/>
          </p:cNvSpPr>
          <p:nvPr>
            <p:ph type="dt" sz="half" idx="10"/>
          </p:nvPr>
        </p:nvSpPr>
        <p:spPr/>
        <p:txBody>
          <a:bodyPr/>
          <a:lstStyle/>
          <a:p>
            <a:fld id="{7EA8749E-3FF3-41B2-B4DE-BB379C572509}" type="datetime1">
              <a:rPr lang="en-IN" smtClean="0"/>
              <a:pPr/>
              <a:t>13-06-2023</a:t>
            </a:fld>
            <a:endParaRPr lang="en-IN"/>
          </a:p>
        </p:txBody>
      </p:sp>
      <p:sp>
        <p:nvSpPr>
          <p:cNvPr id="5" name="Footer Placeholder 4"/>
          <p:cNvSpPr>
            <a:spLocks noGrp="1"/>
          </p:cNvSpPr>
          <p:nvPr>
            <p:ph type="ftr" sz="quarter" idx="11"/>
          </p:nvPr>
        </p:nvSpPr>
        <p:spPr>
          <a:xfrm>
            <a:off x="1447800" y="6492875"/>
            <a:ext cx="6905001" cy="365125"/>
          </a:xfrm>
        </p:spPr>
        <p:txBody>
          <a:bodyPr/>
          <a:lstStyle/>
          <a:p>
            <a:r>
              <a:rPr lang="en-US" b="0" dirty="0" smtClean="0">
                <a:cs typeface="Leelawadee" panose="020B0502040204020203"/>
              </a:rPr>
              <a:t>Senior Design Project (</a:t>
            </a:r>
            <a:r>
              <a:rPr lang="en-US" dirty="0" err="1" smtClean="0">
                <a:cs typeface="Leelawadee" panose="020B0502040204020203"/>
              </a:rPr>
              <a:t>Siksha</a:t>
            </a:r>
            <a:r>
              <a:rPr lang="en-US" dirty="0" smtClean="0">
                <a:cs typeface="Leelawadee" panose="020B0502040204020203"/>
              </a:rPr>
              <a:t> ‘O’ </a:t>
            </a:r>
            <a:r>
              <a:rPr lang="en-US" dirty="0" err="1" smtClean="0">
                <a:cs typeface="Leelawadee" panose="020B0502040204020203"/>
              </a:rPr>
              <a:t>Anusandhan</a:t>
            </a:r>
            <a:r>
              <a:rPr lang="en-US" dirty="0" smtClean="0">
                <a:cs typeface="Leelawadee" panose="020B0502040204020203"/>
              </a:rPr>
              <a:t> </a:t>
            </a:r>
            <a:r>
              <a:rPr lang="en-US" b="0" dirty="0" smtClean="0">
                <a:cs typeface="Leelawadee" panose="020B0502040204020203"/>
              </a:rPr>
              <a:t>) </a:t>
            </a:r>
            <a:endParaRPr lang="en-IN" dirty="0" smtClean="0"/>
          </a:p>
          <a:p>
            <a:endParaRPr lang="en-IN" dirty="0"/>
          </a:p>
        </p:txBody>
      </p:sp>
      <p:sp>
        <p:nvSpPr>
          <p:cNvPr id="6" name="Slide Number Placeholder 5"/>
          <p:cNvSpPr>
            <a:spLocks noGrp="1"/>
          </p:cNvSpPr>
          <p:nvPr>
            <p:ph type="sldNum" sz="quarter" idx="12"/>
          </p:nvPr>
        </p:nvSpPr>
        <p:spPr/>
        <p:txBody>
          <a:bodyPr/>
          <a:lstStyle/>
          <a:p>
            <a:fld id="{ADFB7573-0EEC-4F18-B4D8-B9624EC7F9C7}" type="slidenum">
              <a:rPr lang="en-IN" smtClean="0"/>
              <a:pPr/>
              <a:t>17</a:t>
            </a:fld>
            <a:endParaRPr lang="en-IN"/>
          </a:p>
        </p:txBody>
      </p:sp>
      <p:pic>
        <p:nvPicPr>
          <p:cNvPr id="7" name="Picture 6" descr="Screenshot 2023-05-18 223345.png"/>
          <p:cNvPicPr>
            <a:picLocks noChangeAspect="1"/>
          </p:cNvPicPr>
          <p:nvPr/>
        </p:nvPicPr>
        <p:blipFill>
          <a:blip r:embed="rId2"/>
          <a:stretch>
            <a:fillRect/>
          </a:stretch>
        </p:blipFill>
        <p:spPr>
          <a:xfrm>
            <a:off x="4953000" y="1143000"/>
            <a:ext cx="3810000" cy="1901027"/>
          </a:xfrm>
          <a:prstGeom prst="rect">
            <a:avLst/>
          </a:prstGeom>
        </p:spPr>
      </p:pic>
      <p:sp>
        <p:nvSpPr>
          <p:cNvPr id="8" name="Rectangle 7"/>
          <p:cNvSpPr/>
          <p:nvPr/>
        </p:nvSpPr>
        <p:spPr>
          <a:xfrm>
            <a:off x="533400" y="1524000"/>
            <a:ext cx="4419600" cy="1200329"/>
          </a:xfrm>
          <a:prstGeom prst="rect">
            <a:avLst/>
          </a:prstGeom>
        </p:spPr>
        <p:txBody>
          <a:bodyPr wrap="square">
            <a:spAutoFit/>
          </a:bodyPr>
          <a:lstStyle/>
          <a:p>
            <a:pPr>
              <a:buFont typeface="Arial" pitchFamily="34" charset="0"/>
              <a:buChar char="•"/>
            </a:pPr>
            <a:r>
              <a:rPr lang="en-US" dirty="0" smtClean="0"/>
              <a:t>  </a:t>
            </a:r>
            <a:r>
              <a:rPr lang="en-US" dirty="0" err="1" smtClean="0"/>
              <a:t>Lucidchart</a:t>
            </a:r>
            <a:r>
              <a:rPr lang="en-US" dirty="0" smtClean="0"/>
              <a:t> is your online circuit design    software for drawing pictorial and      schematic </a:t>
            </a:r>
            <a:r>
              <a:rPr lang="en-US" b="1" dirty="0" smtClean="0"/>
              <a:t>circuit diagrams</a:t>
            </a:r>
            <a:r>
              <a:rPr lang="en-US" dirty="0" smtClean="0"/>
              <a:t>. Use our circuit symbols and intuitive editor.</a:t>
            </a:r>
            <a:endParaRPr lang="en-US" b="1" u="sng" dirty="0"/>
          </a:p>
        </p:txBody>
      </p:sp>
      <p:pic>
        <p:nvPicPr>
          <p:cNvPr id="9" name="Picture 8" descr="Screenshot 2023-05-18 224902.png"/>
          <p:cNvPicPr>
            <a:picLocks noChangeAspect="1"/>
          </p:cNvPicPr>
          <p:nvPr/>
        </p:nvPicPr>
        <p:blipFill>
          <a:blip r:embed="rId3"/>
          <a:stretch>
            <a:fillRect/>
          </a:stretch>
        </p:blipFill>
        <p:spPr>
          <a:xfrm>
            <a:off x="5105400" y="3429000"/>
            <a:ext cx="3777700" cy="2119524"/>
          </a:xfrm>
          <a:prstGeom prst="rect">
            <a:avLst/>
          </a:prstGeom>
        </p:spPr>
      </p:pic>
      <p:pic>
        <p:nvPicPr>
          <p:cNvPr id="10" name="Picture 2" descr="Odisha Jobs - Vacancy At SOA-University October-2019">
            <a:extLst>
              <a:ext uri="{FF2B5EF4-FFF2-40B4-BE49-F238E27FC236}">
                <a16:creationId xmlns="" xmlns:a16="http://schemas.microsoft.com/office/drawing/2014/main" id="{EF25C4DA-67A9-1DB1-DC71-4FD84F9D425C}"/>
              </a:ext>
            </a:extLst>
          </p:cNvPr>
          <p:cNvPicPr>
            <a:picLocks noChangeAspect="1" noChangeArrowheads="1"/>
          </p:cNvPicPr>
          <p:nvPr/>
        </p:nvPicPr>
        <p:blipFill>
          <a:blip r:embed="rId4">
            <a:extLst>
              <a:ext uri="{28A0092B-C50C-407E-A947-70E740481C1C}">
                <a14:useLocalDpi xmlns="" xmlns:a14="http://schemas.microsoft.com/office/drawing/2010/main" val="0"/>
              </a:ext>
            </a:extLst>
          </a:blip>
          <a:srcRect/>
          <a:stretch>
            <a:fillRect/>
          </a:stretch>
        </p:blipFill>
        <p:spPr bwMode="auto">
          <a:xfrm>
            <a:off x="8077200" y="304800"/>
            <a:ext cx="483108" cy="482398"/>
          </a:xfrm>
          <a:prstGeom prst="rect">
            <a:avLst/>
          </a:prstGeom>
          <a:noFill/>
          <a:extLst>
            <a:ext uri="{909E8E84-426E-40DD-AFC4-6F175D3DCCD1}">
              <a14:hiddenFill xmlns="" xmlns:a14="http://schemas.microsoft.com/office/drawing/2010/main">
                <a:solidFill>
                  <a:srgbClr val="FFFFFF"/>
                </a:solidFill>
              </a14:hiddenFill>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66D7175-3415-4E7F-85D7-CED09DAEE872}"/>
              </a:ext>
            </a:extLst>
          </p:cNvPr>
          <p:cNvSpPr>
            <a:spLocks noGrp="1"/>
          </p:cNvSpPr>
          <p:nvPr>
            <p:ph type="title"/>
          </p:nvPr>
        </p:nvSpPr>
        <p:spPr/>
        <p:txBody>
          <a:bodyPr>
            <a:normAutofit fontScale="90000"/>
          </a:bodyPr>
          <a:lstStyle/>
          <a:p>
            <a:r>
              <a:rPr lang="en-US"/>
              <a:t>Conclusion</a:t>
            </a:r>
            <a:endParaRPr lang="en-IN" dirty="0"/>
          </a:p>
        </p:txBody>
      </p:sp>
      <p:sp>
        <p:nvSpPr>
          <p:cNvPr id="3" name="Content Placeholder 2">
            <a:extLst>
              <a:ext uri="{FF2B5EF4-FFF2-40B4-BE49-F238E27FC236}">
                <a16:creationId xmlns="" xmlns:a16="http://schemas.microsoft.com/office/drawing/2014/main" id="{09EC8ECE-3AB1-4945-A019-62B3816AE544}"/>
              </a:ext>
            </a:extLst>
          </p:cNvPr>
          <p:cNvSpPr>
            <a:spLocks noGrp="1"/>
          </p:cNvSpPr>
          <p:nvPr>
            <p:ph idx="1"/>
          </p:nvPr>
        </p:nvSpPr>
        <p:spPr/>
        <p:txBody>
          <a:bodyPr>
            <a:normAutofit/>
          </a:bodyPr>
          <a:lstStyle/>
          <a:p>
            <a:pPr>
              <a:buFont typeface="Wingdings" pitchFamily="2" charset="2"/>
              <a:buChar char="Ø"/>
            </a:pPr>
            <a:r>
              <a:rPr lang="en-US" sz="1800" dirty="0" smtClean="0"/>
              <a:t> wireless power transfer (WPT) systems have emerged as a promising  technology with numerous applications and benefits. Throughout this study, we have explored the key aspects and implications of WPT systems. Here are the main conclusions drawn from our analysis:</a:t>
            </a:r>
          </a:p>
          <a:p>
            <a:pPr>
              <a:buNone/>
            </a:pPr>
            <a:endParaRPr lang="en-US" sz="1800" dirty="0" smtClean="0"/>
          </a:p>
          <a:p>
            <a:r>
              <a:rPr lang="en-US" sz="1600" b="1" dirty="0" smtClean="0"/>
              <a:t>Efficiency and Convenience: </a:t>
            </a:r>
            <a:r>
              <a:rPr lang="en-US" sz="1600" dirty="0" smtClean="0"/>
              <a:t>Wireless power transfer offers the convenience of eliminating the need for physical connections between power sources and devices. This technology enables seamless charging of electronic devices. </a:t>
            </a:r>
          </a:p>
          <a:p>
            <a:endParaRPr lang="en-US" sz="1600" dirty="0" smtClean="0"/>
          </a:p>
          <a:p>
            <a:r>
              <a:rPr lang="en-US" sz="1600" b="1" dirty="0" smtClean="0"/>
              <a:t>Scalability and Flexibility: </a:t>
            </a:r>
            <a:r>
              <a:rPr lang="en-US" sz="1600" dirty="0" smtClean="0"/>
              <a:t>WPT systems can be designed to accommodate various power requirements, ranging from low-power applications to high-power applications.</a:t>
            </a:r>
          </a:p>
          <a:p>
            <a:pPr>
              <a:buNone/>
            </a:pPr>
            <a:endParaRPr lang="en-US" sz="1600" dirty="0" smtClean="0"/>
          </a:p>
          <a:p>
            <a:r>
              <a:rPr lang="en-US" sz="1600" b="1" dirty="0" smtClean="0"/>
              <a:t>Future Prospects: </a:t>
            </a:r>
            <a:r>
              <a:rPr lang="en-US" sz="1600" dirty="0" smtClean="0"/>
              <a:t>The future of wireless power transfer looks promising. As technology continues to evolve, we can expect further advancements in WPT efficiency, extended operating ranges, and integration into a broader range of applications. WPT has the potential to revolutionize various industries, including consumer electronics, transportation, healthcare, and infrastructure.</a:t>
            </a:r>
          </a:p>
          <a:p>
            <a:pPr>
              <a:buNone/>
            </a:pPr>
            <a:endParaRPr lang="en-IN" sz="1800" dirty="0"/>
          </a:p>
        </p:txBody>
      </p:sp>
      <p:sp>
        <p:nvSpPr>
          <p:cNvPr id="4" name="Date Placeholder 3">
            <a:extLst>
              <a:ext uri="{FF2B5EF4-FFF2-40B4-BE49-F238E27FC236}">
                <a16:creationId xmlns="" xmlns:a16="http://schemas.microsoft.com/office/drawing/2014/main" id="{BB04F3A7-14D4-49AB-B9FF-0BF0C2A33AA2}"/>
              </a:ext>
            </a:extLst>
          </p:cNvPr>
          <p:cNvSpPr>
            <a:spLocks noGrp="1"/>
          </p:cNvSpPr>
          <p:nvPr>
            <p:ph type="dt" sz="half" idx="10"/>
          </p:nvPr>
        </p:nvSpPr>
        <p:spPr/>
        <p:txBody>
          <a:bodyPr/>
          <a:lstStyle/>
          <a:p>
            <a:fld id="{553065FE-0069-489B-9A0E-0CE9C1C17171}" type="datetime1">
              <a:rPr lang="en-IN" smtClean="0"/>
              <a:pPr/>
              <a:t>13-06-2023</a:t>
            </a:fld>
            <a:endParaRPr lang="en-IN"/>
          </a:p>
        </p:txBody>
      </p:sp>
      <p:sp>
        <p:nvSpPr>
          <p:cNvPr id="5" name="Footer Placeholder 4">
            <a:extLst>
              <a:ext uri="{FF2B5EF4-FFF2-40B4-BE49-F238E27FC236}">
                <a16:creationId xmlns="" xmlns:a16="http://schemas.microsoft.com/office/drawing/2014/main" id="{53B47729-0F20-4BDD-9C52-A26931536604}"/>
              </a:ext>
            </a:extLst>
          </p:cNvPr>
          <p:cNvSpPr>
            <a:spLocks noGrp="1"/>
          </p:cNvSpPr>
          <p:nvPr>
            <p:ph type="ftr" sz="quarter" idx="11"/>
          </p:nvPr>
        </p:nvSpPr>
        <p:spPr>
          <a:xfrm>
            <a:off x="1371600" y="6492875"/>
            <a:ext cx="6905001" cy="365125"/>
          </a:xfrm>
        </p:spPr>
        <p:txBody>
          <a:bodyPr/>
          <a:lstStyle/>
          <a:p>
            <a:r>
              <a:rPr lang="en-US" b="0" dirty="0" smtClean="0">
                <a:cs typeface="Leelawadee" panose="020B0502040204020203"/>
              </a:rPr>
              <a:t>Senior Design Project (</a:t>
            </a:r>
            <a:r>
              <a:rPr lang="en-US" dirty="0" err="1" smtClean="0">
                <a:cs typeface="Leelawadee" panose="020B0502040204020203"/>
              </a:rPr>
              <a:t>Siksha</a:t>
            </a:r>
            <a:r>
              <a:rPr lang="en-US" dirty="0" smtClean="0">
                <a:cs typeface="Leelawadee" panose="020B0502040204020203"/>
              </a:rPr>
              <a:t> ‘O’ </a:t>
            </a:r>
            <a:r>
              <a:rPr lang="en-US" dirty="0" err="1" smtClean="0">
                <a:cs typeface="Leelawadee" panose="020B0502040204020203"/>
              </a:rPr>
              <a:t>Anusandhan</a:t>
            </a:r>
            <a:r>
              <a:rPr lang="en-US" dirty="0" smtClean="0">
                <a:cs typeface="Leelawadee" panose="020B0502040204020203"/>
              </a:rPr>
              <a:t> </a:t>
            </a:r>
            <a:r>
              <a:rPr lang="en-US" b="0" dirty="0" smtClean="0">
                <a:cs typeface="Leelawadee" panose="020B0502040204020203"/>
              </a:rPr>
              <a:t>) </a:t>
            </a:r>
            <a:endParaRPr lang="en-IN" dirty="0" smtClean="0"/>
          </a:p>
          <a:p>
            <a:endParaRPr lang="en-IN" dirty="0"/>
          </a:p>
        </p:txBody>
      </p:sp>
      <p:sp>
        <p:nvSpPr>
          <p:cNvPr id="6" name="Slide Number Placeholder 5">
            <a:extLst>
              <a:ext uri="{FF2B5EF4-FFF2-40B4-BE49-F238E27FC236}">
                <a16:creationId xmlns="" xmlns:a16="http://schemas.microsoft.com/office/drawing/2014/main" id="{529E2914-A851-45FE-90A4-5945D3F626A4}"/>
              </a:ext>
            </a:extLst>
          </p:cNvPr>
          <p:cNvSpPr>
            <a:spLocks noGrp="1"/>
          </p:cNvSpPr>
          <p:nvPr>
            <p:ph type="sldNum" sz="quarter" idx="12"/>
          </p:nvPr>
        </p:nvSpPr>
        <p:spPr/>
        <p:txBody>
          <a:bodyPr/>
          <a:lstStyle/>
          <a:p>
            <a:fld id="{ADFB7573-0EEC-4F18-B4D8-B9624EC7F9C7}" type="slidenum">
              <a:rPr lang="en-IN" smtClean="0"/>
              <a:pPr/>
              <a:t>18</a:t>
            </a:fld>
            <a:endParaRPr lang="en-IN"/>
          </a:p>
        </p:txBody>
      </p:sp>
      <p:pic>
        <p:nvPicPr>
          <p:cNvPr id="7" name="Picture 2" descr="Odisha Jobs - Vacancy At SOA-University October-2019">
            <a:extLst>
              <a:ext uri="{FF2B5EF4-FFF2-40B4-BE49-F238E27FC236}">
                <a16:creationId xmlns="" xmlns:a16="http://schemas.microsoft.com/office/drawing/2014/main" id="{EF25C4DA-67A9-1DB1-DC71-4FD84F9D425C}"/>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8077200" y="304800"/>
            <a:ext cx="483108" cy="482398"/>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15145679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6BE67E6-1091-41E6-A048-3D4EF30E0A55}"/>
              </a:ext>
            </a:extLst>
          </p:cNvPr>
          <p:cNvSpPr>
            <a:spLocks noGrp="1"/>
          </p:cNvSpPr>
          <p:nvPr>
            <p:ph type="title"/>
          </p:nvPr>
        </p:nvSpPr>
        <p:spPr/>
        <p:txBody>
          <a:bodyPr>
            <a:normAutofit fontScale="90000"/>
          </a:bodyPr>
          <a:lstStyle/>
          <a:p>
            <a:r>
              <a:rPr lang="en-US" dirty="0"/>
              <a:t>References</a:t>
            </a:r>
            <a:endParaRPr lang="en-IN" dirty="0"/>
          </a:p>
        </p:txBody>
      </p:sp>
      <p:sp>
        <p:nvSpPr>
          <p:cNvPr id="3" name="Content Placeholder 2">
            <a:extLst>
              <a:ext uri="{FF2B5EF4-FFF2-40B4-BE49-F238E27FC236}">
                <a16:creationId xmlns="" xmlns:a16="http://schemas.microsoft.com/office/drawing/2014/main" id="{3B18325C-4572-4FC9-9C64-8112ABED69C9}"/>
              </a:ext>
            </a:extLst>
          </p:cNvPr>
          <p:cNvSpPr>
            <a:spLocks noGrp="1"/>
          </p:cNvSpPr>
          <p:nvPr>
            <p:ph idx="1"/>
          </p:nvPr>
        </p:nvSpPr>
        <p:spPr/>
        <p:txBody>
          <a:bodyPr>
            <a:normAutofit/>
          </a:bodyPr>
          <a:lstStyle/>
          <a:p>
            <a:pPr marL="0" indent="0">
              <a:buNone/>
            </a:pPr>
            <a:r>
              <a:rPr lang="en-IN" sz="2000" dirty="0">
                <a:latin typeface="Times New Roman" panose="02020603050405020304" pitchFamily="18" charset="0"/>
                <a:cs typeface="Times New Roman" panose="02020603050405020304" pitchFamily="18" charset="0"/>
              </a:rPr>
              <a:t>[1]    </a:t>
            </a:r>
            <a:r>
              <a:rPr lang="en-US" sz="2000" b="0" dirty="0">
                <a:solidFill>
                  <a:srgbClr val="222222"/>
                </a:solidFill>
                <a:effectLst/>
                <a:latin typeface="Times New Roman" panose="02020603050405020304" pitchFamily="18" charset="0"/>
                <a:cs typeface="Times New Roman" panose="02020603050405020304" pitchFamily="18" charset="0"/>
              </a:rPr>
              <a:t>Fisher, Taylor M, et al. "Electric vehicle wireless charging technology: a state-of-the-art review of magnetic coupling systems." Wireless Power Transfer (2014).</a:t>
            </a:r>
          </a:p>
          <a:p>
            <a:pPr marL="0" indent="0">
              <a:buNone/>
            </a:pPr>
            <a:r>
              <a:rPr lang="en-US" sz="2000" dirty="0">
                <a:solidFill>
                  <a:srgbClr val="222222"/>
                </a:solidFill>
                <a:latin typeface="Times New Roman" panose="02020603050405020304" pitchFamily="18" charset="0"/>
                <a:cs typeface="Times New Roman" panose="02020603050405020304" pitchFamily="18" charset="0"/>
              </a:rPr>
              <a:t>[2]    </a:t>
            </a:r>
            <a:r>
              <a:rPr lang="en-US" sz="2000" b="0" dirty="0">
                <a:solidFill>
                  <a:srgbClr val="222222"/>
                </a:solidFill>
                <a:effectLst/>
                <a:latin typeface="Times New Roman" panose="02020603050405020304" pitchFamily="18" charset="0"/>
                <a:cs typeface="Times New Roman" panose="02020603050405020304" pitchFamily="18" charset="0"/>
              </a:rPr>
              <a:t>Amjad, Muhammad, et al. "Wireless charging systems for electric vehicles.’’ Renewable and Sustainable Energy Reviews (2022)</a:t>
            </a:r>
          </a:p>
          <a:p>
            <a:pPr marL="0" indent="0">
              <a:buNone/>
            </a:pPr>
            <a:r>
              <a:rPr lang="en-US" sz="2000" dirty="0">
                <a:solidFill>
                  <a:srgbClr val="222222"/>
                </a:solidFill>
                <a:latin typeface="Times New Roman" panose="02020603050405020304" pitchFamily="18" charset="0"/>
                <a:cs typeface="Times New Roman" panose="02020603050405020304" pitchFamily="18" charset="0"/>
              </a:rPr>
              <a:t>[3]    </a:t>
            </a:r>
            <a:r>
              <a:rPr lang="en-US" sz="2000" b="0" dirty="0">
                <a:solidFill>
                  <a:srgbClr val="222222"/>
                </a:solidFill>
                <a:effectLst/>
                <a:latin typeface="Times New Roman" panose="02020603050405020304" pitchFamily="18" charset="0"/>
                <a:cs typeface="Times New Roman" panose="02020603050405020304" pitchFamily="18" charset="0"/>
              </a:rPr>
              <a:t>Li, Yong, et al. "A new coil structure and its optimization design with constant output voltage and constant output current for electric vehicle dynamic wireless charging." IEEE Transactions on Industrial Informatics (2019).</a:t>
            </a:r>
          </a:p>
          <a:p>
            <a:pPr marL="0" indent="0">
              <a:buNone/>
            </a:pPr>
            <a:r>
              <a:rPr lang="en-US" sz="2000" dirty="0">
                <a:solidFill>
                  <a:srgbClr val="222222"/>
                </a:solidFill>
                <a:latin typeface="Times New Roman" panose="02020603050405020304" pitchFamily="18" charset="0"/>
                <a:cs typeface="Times New Roman" panose="02020603050405020304" pitchFamily="18" charset="0"/>
              </a:rPr>
              <a:t>[4]</a:t>
            </a:r>
            <a:r>
              <a:rPr lang="en-US" sz="2000" b="0" dirty="0">
                <a:solidFill>
                  <a:srgbClr val="222222"/>
                </a:solidFill>
                <a:effectLst/>
                <a:latin typeface="Times New Roman" panose="02020603050405020304" pitchFamily="18" charset="0"/>
                <a:cs typeface="Times New Roman" panose="02020603050405020304" pitchFamily="18" charset="0"/>
              </a:rPr>
              <a:t>    </a:t>
            </a:r>
            <a:r>
              <a:rPr lang="en-US" sz="2000" b="0" dirty="0" err="1">
                <a:solidFill>
                  <a:srgbClr val="222222"/>
                </a:solidFill>
                <a:effectLst/>
                <a:latin typeface="Times New Roman" panose="02020603050405020304" pitchFamily="18" charset="0"/>
                <a:cs typeface="Times New Roman" panose="02020603050405020304" pitchFamily="18" charset="0"/>
              </a:rPr>
              <a:t>Alhamrouni</a:t>
            </a:r>
            <a:r>
              <a:rPr lang="en-US" sz="2000" b="0" dirty="0">
                <a:solidFill>
                  <a:srgbClr val="222222"/>
                </a:solidFill>
                <a:effectLst/>
                <a:latin typeface="Times New Roman" panose="02020603050405020304" pitchFamily="18" charset="0"/>
                <a:cs typeface="Times New Roman" panose="02020603050405020304" pitchFamily="18" charset="0"/>
              </a:rPr>
              <a:t>, Ibrahim, et al. "Application of inductive coupling for wireless power transfer." International Journal of Power Electronics and Drive Systems 11.3 (2020)</a:t>
            </a:r>
          </a:p>
          <a:p>
            <a:pPr marL="0" indent="0">
              <a:buNone/>
            </a:pPr>
            <a:r>
              <a:rPr lang="en-US" sz="2000" dirty="0">
                <a:solidFill>
                  <a:srgbClr val="222222"/>
                </a:solidFill>
                <a:latin typeface="Times New Roman" panose="02020603050405020304" pitchFamily="18" charset="0"/>
                <a:cs typeface="Times New Roman" panose="02020603050405020304" pitchFamily="18" charset="0"/>
              </a:rPr>
              <a:t>[5]    </a:t>
            </a:r>
            <a:r>
              <a:rPr lang="en-IN" sz="2000" b="0" dirty="0" err="1">
                <a:solidFill>
                  <a:srgbClr val="222222"/>
                </a:solidFill>
                <a:effectLst/>
                <a:latin typeface="Times New Roman" panose="02020603050405020304" pitchFamily="18" charset="0"/>
                <a:cs typeface="Times New Roman" panose="02020603050405020304" pitchFamily="18" charset="0"/>
              </a:rPr>
              <a:t>Musavi</a:t>
            </a:r>
            <a:r>
              <a:rPr lang="en-IN" sz="2000" b="0" dirty="0">
                <a:solidFill>
                  <a:srgbClr val="222222"/>
                </a:solidFill>
                <a:effectLst/>
                <a:latin typeface="Times New Roman" panose="02020603050405020304" pitchFamily="18" charset="0"/>
                <a:cs typeface="Times New Roman" panose="02020603050405020304" pitchFamily="18" charset="0"/>
              </a:rPr>
              <a:t>, </a:t>
            </a:r>
            <a:r>
              <a:rPr lang="en-IN" sz="2000" b="0" dirty="0" err="1">
                <a:solidFill>
                  <a:srgbClr val="222222"/>
                </a:solidFill>
                <a:effectLst/>
                <a:latin typeface="Times New Roman" panose="02020603050405020304" pitchFamily="18" charset="0"/>
                <a:cs typeface="Times New Roman" panose="02020603050405020304" pitchFamily="18" charset="0"/>
              </a:rPr>
              <a:t>Fariborz</a:t>
            </a:r>
            <a:r>
              <a:rPr lang="en-IN" sz="2000" b="0" dirty="0">
                <a:solidFill>
                  <a:srgbClr val="222222"/>
                </a:solidFill>
                <a:effectLst/>
                <a:latin typeface="Times New Roman" panose="02020603050405020304" pitchFamily="18" charset="0"/>
                <a:cs typeface="Times New Roman" panose="02020603050405020304" pitchFamily="18" charset="0"/>
              </a:rPr>
              <a:t>, Murray Edington, and Wilson Eberle. "Wireless power transfer: A survey of EV battery charging technologies." 2012 IEEE Energy Conversion Congress and Exposition (ECCE). IEEE, 2012.</a:t>
            </a:r>
          </a:p>
          <a:p>
            <a:pPr marL="0" indent="0">
              <a:buNone/>
            </a:pPr>
            <a:r>
              <a:rPr lang="en-IN" sz="2000" dirty="0">
                <a:solidFill>
                  <a:srgbClr val="222222"/>
                </a:solidFill>
                <a:latin typeface="Times New Roman" panose="02020603050405020304" pitchFamily="18" charset="0"/>
                <a:cs typeface="Times New Roman" panose="02020603050405020304" pitchFamily="18" charset="0"/>
              </a:rPr>
              <a:t>[6]    </a:t>
            </a:r>
            <a:r>
              <a:rPr lang="en-US" sz="2000" b="0" dirty="0">
                <a:solidFill>
                  <a:srgbClr val="222222"/>
                </a:solidFill>
                <a:effectLst/>
                <a:latin typeface="Times New Roman" panose="02020603050405020304" pitchFamily="18" charset="0"/>
                <a:cs typeface="Times New Roman" panose="02020603050405020304" pitchFamily="18" charset="0"/>
              </a:rPr>
              <a:t>Panchal, Chirag, Sascha </a:t>
            </a:r>
            <a:r>
              <a:rPr lang="en-US" sz="2000" b="0" dirty="0" err="1">
                <a:solidFill>
                  <a:srgbClr val="222222"/>
                </a:solidFill>
                <a:effectLst/>
                <a:latin typeface="Times New Roman" panose="02020603050405020304" pitchFamily="18" charset="0"/>
                <a:cs typeface="Times New Roman" panose="02020603050405020304" pitchFamily="18" charset="0"/>
              </a:rPr>
              <a:t>Stegen</a:t>
            </a:r>
            <a:r>
              <a:rPr lang="en-US" sz="2000" b="0" dirty="0">
                <a:solidFill>
                  <a:srgbClr val="222222"/>
                </a:solidFill>
                <a:effectLst/>
                <a:latin typeface="Times New Roman" panose="02020603050405020304" pitchFamily="18" charset="0"/>
                <a:cs typeface="Times New Roman" panose="02020603050405020304" pitchFamily="18" charset="0"/>
              </a:rPr>
              <a:t>, and </a:t>
            </a:r>
            <a:r>
              <a:rPr lang="en-US" sz="2000" b="0" dirty="0" err="1">
                <a:solidFill>
                  <a:srgbClr val="222222"/>
                </a:solidFill>
                <a:effectLst/>
                <a:latin typeface="Times New Roman" panose="02020603050405020304" pitchFamily="18" charset="0"/>
                <a:cs typeface="Times New Roman" panose="02020603050405020304" pitchFamily="18" charset="0"/>
              </a:rPr>
              <a:t>Junwei</a:t>
            </a:r>
            <a:r>
              <a:rPr lang="en-US" sz="2000" b="0" dirty="0">
                <a:solidFill>
                  <a:srgbClr val="222222"/>
                </a:solidFill>
                <a:effectLst/>
                <a:latin typeface="Times New Roman" panose="02020603050405020304" pitchFamily="18" charset="0"/>
                <a:cs typeface="Times New Roman" panose="02020603050405020304" pitchFamily="18" charset="0"/>
              </a:rPr>
              <a:t> Lu. "Review of static and dynamic wireless electric vehicle charging system." Engineering science and technology, an international journal 21.5 (2018)</a:t>
            </a:r>
            <a:endParaRPr lang="en-IN" sz="20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 xmlns:a16="http://schemas.microsoft.com/office/drawing/2014/main" id="{30854A40-6917-4545-815D-83E5B8F5F704}"/>
              </a:ext>
            </a:extLst>
          </p:cNvPr>
          <p:cNvSpPr>
            <a:spLocks noGrp="1"/>
          </p:cNvSpPr>
          <p:nvPr>
            <p:ph type="dt" sz="half" idx="10"/>
          </p:nvPr>
        </p:nvSpPr>
        <p:spPr/>
        <p:txBody>
          <a:bodyPr/>
          <a:lstStyle/>
          <a:p>
            <a:fld id="{CFD2862B-87A5-4073-B616-5F0F829D58CA}" type="datetime1">
              <a:rPr lang="en-IN" smtClean="0"/>
              <a:pPr/>
              <a:t>13-06-2023</a:t>
            </a:fld>
            <a:endParaRPr lang="en-IN"/>
          </a:p>
        </p:txBody>
      </p:sp>
      <p:sp>
        <p:nvSpPr>
          <p:cNvPr id="5" name="Footer Placeholder 4">
            <a:extLst>
              <a:ext uri="{FF2B5EF4-FFF2-40B4-BE49-F238E27FC236}">
                <a16:creationId xmlns="" xmlns:a16="http://schemas.microsoft.com/office/drawing/2014/main" id="{354FF8C9-4F87-474E-8537-DC116C4A1C99}"/>
              </a:ext>
            </a:extLst>
          </p:cNvPr>
          <p:cNvSpPr>
            <a:spLocks noGrp="1"/>
          </p:cNvSpPr>
          <p:nvPr>
            <p:ph type="ftr" sz="quarter" idx="11"/>
          </p:nvPr>
        </p:nvSpPr>
        <p:spPr>
          <a:xfrm>
            <a:off x="1447800" y="6492875"/>
            <a:ext cx="6905001" cy="365125"/>
          </a:xfrm>
        </p:spPr>
        <p:txBody>
          <a:bodyPr/>
          <a:lstStyle/>
          <a:p>
            <a:r>
              <a:rPr lang="en-US" b="0" dirty="0" smtClean="0">
                <a:cs typeface="Leelawadee" panose="020B0502040204020203"/>
              </a:rPr>
              <a:t>Senior Design Project (</a:t>
            </a:r>
            <a:r>
              <a:rPr lang="en-US" dirty="0" err="1" smtClean="0">
                <a:cs typeface="Leelawadee" panose="020B0502040204020203"/>
              </a:rPr>
              <a:t>Siksha</a:t>
            </a:r>
            <a:r>
              <a:rPr lang="en-US" dirty="0" smtClean="0">
                <a:cs typeface="Leelawadee" panose="020B0502040204020203"/>
              </a:rPr>
              <a:t> ‘O’ </a:t>
            </a:r>
            <a:r>
              <a:rPr lang="en-US" dirty="0" err="1" smtClean="0">
                <a:cs typeface="Leelawadee" panose="020B0502040204020203"/>
              </a:rPr>
              <a:t>Anusandhan</a:t>
            </a:r>
            <a:r>
              <a:rPr lang="en-US" dirty="0" smtClean="0">
                <a:cs typeface="Leelawadee" panose="020B0502040204020203"/>
              </a:rPr>
              <a:t> </a:t>
            </a:r>
            <a:r>
              <a:rPr lang="en-US" b="0" dirty="0" smtClean="0">
                <a:cs typeface="Leelawadee" panose="020B0502040204020203"/>
              </a:rPr>
              <a:t>) </a:t>
            </a:r>
            <a:endParaRPr lang="en-IN" dirty="0" smtClean="0"/>
          </a:p>
          <a:p>
            <a:endParaRPr lang="en-IN" dirty="0"/>
          </a:p>
        </p:txBody>
      </p:sp>
      <p:sp>
        <p:nvSpPr>
          <p:cNvPr id="6" name="Slide Number Placeholder 5">
            <a:extLst>
              <a:ext uri="{FF2B5EF4-FFF2-40B4-BE49-F238E27FC236}">
                <a16:creationId xmlns="" xmlns:a16="http://schemas.microsoft.com/office/drawing/2014/main" id="{49907148-A110-4012-A661-80C04D728D67}"/>
              </a:ext>
            </a:extLst>
          </p:cNvPr>
          <p:cNvSpPr>
            <a:spLocks noGrp="1"/>
          </p:cNvSpPr>
          <p:nvPr>
            <p:ph type="sldNum" sz="quarter" idx="12"/>
          </p:nvPr>
        </p:nvSpPr>
        <p:spPr/>
        <p:txBody>
          <a:bodyPr/>
          <a:lstStyle/>
          <a:p>
            <a:fld id="{ADFB7573-0EEC-4F18-B4D8-B9624EC7F9C7}" type="slidenum">
              <a:rPr lang="en-IN" smtClean="0"/>
              <a:pPr/>
              <a:t>19</a:t>
            </a:fld>
            <a:endParaRPr lang="en-IN"/>
          </a:p>
        </p:txBody>
      </p:sp>
      <p:pic>
        <p:nvPicPr>
          <p:cNvPr id="7" name="Picture 2" descr="Odisha Jobs - Vacancy At SOA-University October-2019">
            <a:extLst>
              <a:ext uri="{FF2B5EF4-FFF2-40B4-BE49-F238E27FC236}">
                <a16:creationId xmlns="" xmlns:a16="http://schemas.microsoft.com/office/drawing/2014/main" id="{EF25C4DA-67A9-1DB1-DC71-4FD84F9D425C}"/>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8077200" y="304800"/>
            <a:ext cx="483108" cy="482398"/>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17427983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5FFC446-FC6F-4323-8E5E-54D5298BCB5A}"/>
              </a:ext>
            </a:extLst>
          </p:cNvPr>
          <p:cNvSpPr>
            <a:spLocks noGrp="1"/>
          </p:cNvSpPr>
          <p:nvPr>
            <p:ph type="title"/>
          </p:nvPr>
        </p:nvSpPr>
        <p:spPr/>
        <p:txBody>
          <a:bodyPr>
            <a:normAutofit fontScale="90000"/>
          </a:bodyPr>
          <a:lstStyle/>
          <a:p>
            <a:r>
              <a:rPr lang="en-US" dirty="0"/>
              <a:t>Contents</a:t>
            </a:r>
            <a:endParaRPr lang="en-IN" dirty="0"/>
          </a:p>
        </p:txBody>
      </p:sp>
      <p:sp>
        <p:nvSpPr>
          <p:cNvPr id="3" name="Content Placeholder 2">
            <a:extLst>
              <a:ext uri="{FF2B5EF4-FFF2-40B4-BE49-F238E27FC236}">
                <a16:creationId xmlns="" xmlns:a16="http://schemas.microsoft.com/office/drawing/2014/main" id="{40241B09-66EE-494B-AB83-084049831A1E}"/>
              </a:ext>
            </a:extLst>
          </p:cNvPr>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Introduction	</a:t>
            </a:r>
          </a:p>
          <a:p>
            <a:r>
              <a:rPr lang="en-US" dirty="0">
                <a:latin typeface="Times New Roman" panose="02020603050405020304" pitchFamily="18" charset="0"/>
                <a:cs typeface="Times New Roman" panose="02020603050405020304" pitchFamily="18" charset="0"/>
              </a:rPr>
              <a:t>Literature Survey	</a:t>
            </a:r>
          </a:p>
          <a:p>
            <a:r>
              <a:rPr lang="en-US" dirty="0">
                <a:latin typeface="Times New Roman" panose="02020603050405020304" pitchFamily="18" charset="0"/>
                <a:cs typeface="Times New Roman" panose="02020603050405020304" pitchFamily="18" charset="0"/>
              </a:rPr>
              <a:t>Design Scheme	</a:t>
            </a:r>
          </a:p>
          <a:p>
            <a:r>
              <a:rPr lang="en-US" dirty="0">
                <a:latin typeface="Times New Roman" panose="02020603050405020304" pitchFamily="18" charset="0"/>
                <a:cs typeface="Times New Roman" panose="02020603050405020304" pitchFamily="18" charset="0"/>
              </a:rPr>
              <a:t>Testing, Analysis, And Evaluation	</a:t>
            </a:r>
          </a:p>
          <a:p>
            <a:r>
              <a:rPr lang="en-US" dirty="0">
                <a:latin typeface="Times New Roman" panose="02020603050405020304" pitchFamily="18" charset="0"/>
                <a:cs typeface="Times New Roman" panose="02020603050405020304" pitchFamily="18" charset="0"/>
              </a:rPr>
              <a:t>Socio-economic Issues Associated With The Project</a:t>
            </a:r>
          </a:p>
          <a:p>
            <a:r>
              <a:rPr lang="en-US" dirty="0">
                <a:latin typeface="Times New Roman" panose="02020603050405020304" pitchFamily="18" charset="0"/>
                <a:cs typeface="Times New Roman" panose="02020603050405020304" pitchFamily="18" charset="0"/>
              </a:rPr>
              <a:t>Engineering Tools And Standards	</a:t>
            </a:r>
          </a:p>
          <a:p>
            <a:r>
              <a:rPr lang="en-US" dirty="0">
                <a:latin typeface="Times New Roman" panose="02020603050405020304" pitchFamily="18" charset="0"/>
                <a:cs typeface="Times New Roman" panose="02020603050405020304" pitchFamily="18" charset="0"/>
              </a:rPr>
              <a:t>Conclusion</a:t>
            </a:r>
          </a:p>
          <a:p>
            <a:pPr marL="0" indent="0">
              <a:buNone/>
            </a:pPr>
            <a:endParaRPr lang="en-IN" dirty="0"/>
          </a:p>
        </p:txBody>
      </p:sp>
      <p:sp>
        <p:nvSpPr>
          <p:cNvPr id="4" name="Date Placeholder 3">
            <a:extLst>
              <a:ext uri="{FF2B5EF4-FFF2-40B4-BE49-F238E27FC236}">
                <a16:creationId xmlns="" xmlns:a16="http://schemas.microsoft.com/office/drawing/2014/main" id="{3EE05AB0-97FA-46C0-9103-759A544B42DB}"/>
              </a:ext>
            </a:extLst>
          </p:cNvPr>
          <p:cNvSpPr>
            <a:spLocks noGrp="1"/>
          </p:cNvSpPr>
          <p:nvPr>
            <p:ph type="dt" sz="half" idx="10"/>
          </p:nvPr>
        </p:nvSpPr>
        <p:spPr/>
        <p:txBody>
          <a:bodyPr/>
          <a:lstStyle/>
          <a:p>
            <a:fld id="{0B1DAA84-F85C-4617-A1EC-E732260831FD}" type="datetime1">
              <a:rPr lang="en-IN" smtClean="0"/>
              <a:pPr/>
              <a:t>13-06-2023</a:t>
            </a:fld>
            <a:endParaRPr lang="en-IN"/>
          </a:p>
        </p:txBody>
      </p:sp>
      <p:sp>
        <p:nvSpPr>
          <p:cNvPr id="5" name="Footer Placeholder 4">
            <a:extLst>
              <a:ext uri="{FF2B5EF4-FFF2-40B4-BE49-F238E27FC236}">
                <a16:creationId xmlns="" xmlns:a16="http://schemas.microsoft.com/office/drawing/2014/main" id="{491E03A6-7930-4EB8-BE49-CB366A3EA083}"/>
              </a:ext>
            </a:extLst>
          </p:cNvPr>
          <p:cNvSpPr>
            <a:spLocks noGrp="1"/>
          </p:cNvSpPr>
          <p:nvPr>
            <p:ph type="ftr" sz="quarter" idx="11"/>
          </p:nvPr>
        </p:nvSpPr>
        <p:spPr/>
        <p:txBody>
          <a:bodyPr/>
          <a:lstStyle/>
          <a:p>
            <a:r>
              <a:rPr lang="en-US" b="0" dirty="0" smtClean="0">
                <a:cs typeface="Leelawadee" panose="020B0502040204020203"/>
              </a:rPr>
              <a:t>Senior Design Project (</a:t>
            </a:r>
            <a:r>
              <a:rPr lang="en-US" dirty="0" err="1" smtClean="0">
                <a:cs typeface="Leelawadee" panose="020B0502040204020203"/>
              </a:rPr>
              <a:t>Siksha</a:t>
            </a:r>
            <a:r>
              <a:rPr lang="en-US" dirty="0" smtClean="0">
                <a:cs typeface="Leelawadee" panose="020B0502040204020203"/>
              </a:rPr>
              <a:t> ‘O’ </a:t>
            </a:r>
            <a:r>
              <a:rPr lang="en-US" dirty="0" err="1" smtClean="0">
                <a:cs typeface="Leelawadee" panose="020B0502040204020203"/>
              </a:rPr>
              <a:t>Anusandhan</a:t>
            </a:r>
            <a:r>
              <a:rPr lang="en-US" dirty="0" smtClean="0">
                <a:cs typeface="Leelawadee" panose="020B0502040204020203"/>
              </a:rPr>
              <a:t> </a:t>
            </a:r>
            <a:r>
              <a:rPr lang="en-US" b="0" dirty="0" smtClean="0">
                <a:cs typeface="Leelawadee" panose="020B0502040204020203"/>
              </a:rPr>
              <a:t>) </a:t>
            </a:r>
            <a:endParaRPr lang="en-IN" dirty="0"/>
          </a:p>
        </p:txBody>
      </p:sp>
      <p:sp>
        <p:nvSpPr>
          <p:cNvPr id="6" name="Slide Number Placeholder 5">
            <a:extLst>
              <a:ext uri="{FF2B5EF4-FFF2-40B4-BE49-F238E27FC236}">
                <a16:creationId xmlns="" xmlns:a16="http://schemas.microsoft.com/office/drawing/2014/main" id="{50AFEBD3-61BF-443F-9481-BE1580B7CF89}"/>
              </a:ext>
            </a:extLst>
          </p:cNvPr>
          <p:cNvSpPr>
            <a:spLocks noGrp="1"/>
          </p:cNvSpPr>
          <p:nvPr>
            <p:ph type="sldNum" sz="quarter" idx="12"/>
          </p:nvPr>
        </p:nvSpPr>
        <p:spPr/>
        <p:txBody>
          <a:bodyPr/>
          <a:lstStyle/>
          <a:p>
            <a:fld id="{ADFB7573-0EEC-4F18-B4D8-B9624EC7F9C7}" type="slidenum">
              <a:rPr lang="en-IN" smtClean="0"/>
              <a:pPr/>
              <a:t>2</a:t>
            </a:fld>
            <a:endParaRPr lang="en-IN"/>
          </a:p>
        </p:txBody>
      </p:sp>
      <p:pic>
        <p:nvPicPr>
          <p:cNvPr id="7" name="Picture 2" descr="Odisha Jobs - Vacancy At SOA-University October-2019">
            <a:extLst>
              <a:ext uri="{FF2B5EF4-FFF2-40B4-BE49-F238E27FC236}">
                <a16:creationId xmlns="" xmlns:a16="http://schemas.microsoft.com/office/drawing/2014/main" id="{EF25C4DA-67A9-1DB1-DC71-4FD84F9D425C}"/>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8077200" y="304800"/>
            <a:ext cx="483108" cy="482398"/>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17692193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21F10A4-639D-4F22-9C5D-BDE292E17FEE}"/>
              </a:ext>
            </a:extLst>
          </p:cNvPr>
          <p:cNvSpPr>
            <a:spLocks noGrp="1"/>
          </p:cNvSpPr>
          <p:nvPr>
            <p:ph type="title"/>
          </p:nvPr>
        </p:nvSpPr>
        <p:spPr/>
        <p:txBody>
          <a:bodyPr>
            <a:normAutofit fontScale="90000"/>
          </a:bodyPr>
          <a:lstStyle/>
          <a:p>
            <a:endParaRPr lang="en-IN" dirty="0"/>
          </a:p>
        </p:txBody>
      </p:sp>
      <p:sp>
        <p:nvSpPr>
          <p:cNvPr id="4" name="Date Placeholder 3">
            <a:extLst>
              <a:ext uri="{FF2B5EF4-FFF2-40B4-BE49-F238E27FC236}">
                <a16:creationId xmlns="" xmlns:a16="http://schemas.microsoft.com/office/drawing/2014/main" id="{0EEB088B-0B5C-41DF-A0DC-D07E0F4424DA}"/>
              </a:ext>
            </a:extLst>
          </p:cNvPr>
          <p:cNvSpPr>
            <a:spLocks noGrp="1"/>
          </p:cNvSpPr>
          <p:nvPr>
            <p:ph type="dt" sz="half" idx="10"/>
          </p:nvPr>
        </p:nvSpPr>
        <p:spPr/>
        <p:txBody>
          <a:bodyPr/>
          <a:lstStyle/>
          <a:p>
            <a:fld id="{4FC09D73-6C67-49EE-ACA2-D71846FB9B23}" type="datetime1">
              <a:rPr lang="en-IN" smtClean="0"/>
              <a:pPr/>
              <a:t>13-06-2023</a:t>
            </a:fld>
            <a:endParaRPr lang="en-IN"/>
          </a:p>
        </p:txBody>
      </p:sp>
      <p:sp>
        <p:nvSpPr>
          <p:cNvPr id="5" name="Footer Placeholder 4">
            <a:extLst>
              <a:ext uri="{FF2B5EF4-FFF2-40B4-BE49-F238E27FC236}">
                <a16:creationId xmlns="" xmlns:a16="http://schemas.microsoft.com/office/drawing/2014/main" id="{E60C3D76-6985-425F-8101-B931A0AB3E7E}"/>
              </a:ext>
            </a:extLst>
          </p:cNvPr>
          <p:cNvSpPr>
            <a:spLocks noGrp="1"/>
          </p:cNvSpPr>
          <p:nvPr>
            <p:ph type="ftr" sz="quarter" idx="11"/>
          </p:nvPr>
        </p:nvSpPr>
        <p:spPr>
          <a:xfrm>
            <a:off x="1371600" y="6492875"/>
            <a:ext cx="6905001" cy="365125"/>
          </a:xfrm>
        </p:spPr>
        <p:txBody>
          <a:bodyPr/>
          <a:lstStyle/>
          <a:p>
            <a:r>
              <a:rPr lang="en-US" b="0" dirty="0" smtClean="0">
                <a:cs typeface="Leelawadee" panose="020B0502040204020203"/>
              </a:rPr>
              <a:t>Senior Design Project (</a:t>
            </a:r>
            <a:r>
              <a:rPr lang="en-US" dirty="0" err="1" smtClean="0">
                <a:cs typeface="Leelawadee" panose="020B0502040204020203"/>
              </a:rPr>
              <a:t>Siksha</a:t>
            </a:r>
            <a:r>
              <a:rPr lang="en-US" dirty="0" smtClean="0">
                <a:cs typeface="Leelawadee" panose="020B0502040204020203"/>
              </a:rPr>
              <a:t> ‘O’ </a:t>
            </a:r>
            <a:r>
              <a:rPr lang="en-US" dirty="0" err="1" smtClean="0">
                <a:cs typeface="Leelawadee" panose="020B0502040204020203"/>
              </a:rPr>
              <a:t>Anusandhan</a:t>
            </a:r>
            <a:r>
              <a:rPr lang="en-US" dirty="0" smtClean="0">
                <a:cs typeface="Leelawadee" panose="020B0502040204020203"/>
              </a:rPr>
              <a:t> </a:t>
            </a:r>
            <a:r>
              <a:rPr lang="en-US" b="0" dirty="0" smtClean="0">
                <a:cs typeface="Leelawadee" panose="020B0502040204020203"/>
              </a:rPr>
              <a:t>) </a:t>
            </a:r>
            <a:endParaRPr lang="en-IN" dirty="0" smtClean="0"/>
          </a:p>
          <a:p>
            <a:endParaRPr lang="en-IN" dirty="0"/>
          </a:p>
        </p:txBody>
      </p:sp>
      <p:sp>
        <p:nvSpPr>
          <p:cNvPr id="6" name="Slide Number Placeholder 5">
            <a:extLst>
              <a:ext uri="{FF2B5EF4-FFF2-40B4-BE49-F238E27FC236}">
                <a16:creationId xmlns="" xmlns:a16="http://schemas.microsoft.com/office/drawing/2014/main" id="{64F29264-98AF-4446-AC64-007FC86D531A}"/>
              </a:ext>
            </a:extLst>
          </p:cNvPr>
          <p:cNvSpPr>
            <a:spLocks noGrp="1"/>
          </p:cNvSpPr>
          <p:nvPr>
            <p:ph type="sldNum" sz="quarter" idx="12"/>
          </p:nvPr>
        </p:nvSpPr>
        <p:spPr/>
        <p:txBody>
          <a:bodyPr/>
          <a:lstStyle/>
          <a:p>
            <a:fld id="{ADFB7573-0EEC-4F18-B4D8-B9624EC7F9C7}" type="slidenum">
              <a:rPr lang="en-IN" smtClean="0"/>
              <a:pPr/>
              <a:t>20</a:t>
            </a:fld>
            <a:endParaRPr lang="en-IN"/>
          </a:p>
        </p:txBody>
      </p:sp>
      <p:pic>
        <p:nvPicPr>
          <p:cNvPr id="3076" name="Picture 4" descr="any question - Masaka.luxiarweddingphoto.com">
            <a:extLst>
              <a:ext uri="{FF2B5EF4-FFF2-40B4-BE49-F238E27FC236}">
                <a16:creationId xmlns="" xmlns:a16="http://schemas.microsoft.com/office/drawing/2014/main" id="{6053F465-F367-AD8D-51C1-E0ECA41B8028}"/>
              </a:ext>
            </a:extLst>
          </p:cNvPr>
          <p:cNvPicPr>
            <a:picLocks noGrp="1" noChangeAspect="1" noChangeArrowheads="1"/>
          </p:cNvPicPr>
          <p:nvPr>
            <p:ph idx="1"/>
          </p:nvPr>
        </p:nvPicPr>
        <p:blipFill>
          <a:blip r:embed="rId2">
            <a:extLst>
              <a:ext uri="{28A0092B-C50C-407E-A947-70E740481C1C}">
                <a14:useLocalDpi xmlns="" xmlns:a14="http://schemas.microsoft.com/office/drawing/2010/main" val="0"/>
              </a:ext>
            </a:extLst>
          </a:blip>
          <a:srcRect/>
          <a:stretch>
            <a:fillRect/>
          </a:stretch>
        </p:blipFill>
        <p:spPr bwMode="auto">
          <a:xfrm>
            <a:off x="1114884" y="1008063"/>
            <a:ext cx="6930107" cy="5195887"/>
          </a:xfrm>
          <a:prstGeom prst="rect">
            <a:avLst/>
          </a:prstGeom>
          <a:noFill/>
          <a:extLst>
            <a:ext uri="{909E8E84-426E-40DD-AFC4-6F175D3DCCD1}">
              <a14:hiddenFill xmlns="" xmlns:a14="http://schemas.microsoft.com/office/drawing/2010/main">
                <a:solidFill>
                  <a:srgbClr val="FFFFFF"/>
                </a:solidFill>
              </a14:hiddenFill>
            </a:ext>
          </a:extLst>
        </p:spPr>
      </p:pic>
      <p:pic>
        <p:nvPicPr>
          <p:cNvPr id="7" name="Picture 2" descr="Odisha Jobs - Vacancy At SOA-University October-2019">
            <a:extLst>
              <a:ext uri="{FF2B5EF4-FFF2-40B4-BE49-F238E27FC236}">
                <a16:creationId xmlns="" xmlns:a16="http://schemas.microsoft.com/office/drawing/2014/main" id="{EF25C4DA-67A9-1DB1-DC71-4FD84F9D425C}"/>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077200" y="304800"/>
            <a:ext cx="483108" cy="482398"/>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9418148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3" name="Rectangle 1032">
            <a:extLst>
              <a:ext uri="{FF2B5EF4-FFF2-40B4-BE49-F238E27FC236}">
                <a16:creationId xmlns="" xmlns:a16="http://schemas.microsoft.com/office/drawing/2014/main" id="{57845966-6EFC-468A-9CC7-BAB4B95854E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1"/>
            <a:ext cx="9144000" cy="6858000"/>
          </a:xfrm>
          <a:prstGeom prst="rect">
            <a:avLst/>
          </a:prstGeom>
          <a:solidFill>
            <a:srgbClr val="7271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1035" name="Picture 1034">
            <a:extLst>
              <a:ext uri="{FF2B5EF4-FFF2-40B4-BE49-F238E27FC236}">
                <a16:creationId xmlns="" xmlns:a16="http://schemas.microsoft.com/office/drawing/2014/main" id="{75554383-98AF-4A47-BB65-705FAAA4BE6A}"/>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rotWithShape="1">
          <a:blip r:embed="rId2">
            <a:extLst>
              <a:ext uri="{28A0092B-C50C-407E-A947-70E740481C1C}">
                <a14:useLocalDpi xmlns="" xmlns:a14="http://schemas.microsoft.com/office/drawing/2010/main" val="0"/>
              </a:ext>
            </a:extLst>
          </a:blip>
          <a:srcRect l="12500" r="12500"/>
          <a:stretch/>
        </p:blipFill>
        <p:spPr>
          <a:xfrm>
            <a:off x="0" y="0"/>
            <a:ext cx="9144000" cy="6858000"/>
          </a:xfrm>
          <a:prstGeom prst="rect">
            <a:avLst/>
          </a:prstGeom>
        </p:spPr>
      </p:pic>
      <p:sp>
        <p:nvSpPr>
          <p:cNvPr id="4" name="Date Placeholder 3">
            <a:extLst>
              <a:ext uri="{FF2B5EF4-FFF2-40B4-BE49-F238E27FC236}">
                <a16:creationId xmlns="" xmlns:a16="http://schemas.microsoft.com/office/drawing/2014/main" id="{4027F2A9-19A9-4319-8E39-B664A50C7BDB}"/>
              </a:ext>
            </a:extLst>
          </p:cNvPr>
          <p:cNvSpPr>
            <a:spLocks noGrp="1"/>
          </p:cNvSpPr>
          <p:nvPr>
            <p:ph type="dt" sz="half" idx="10"/>
          </p:nvPr>
        </p:nvSpPr>
        <p:spPr>
          <a:xfrm>
            <a:off x="628650" y="6356351"/>
            <a:ext cx="2057400" cy="365125"/>
          </a:xfrm>
        </p:spPr>
        <p:txBody>
          <a:bodyPr vert="horz" lIns="91440" tIns="45720" rIns="91440" bIns="45720" rtlCol="0" anchor="ctr">
            <a:normAutofit/>
          </a:bodyPr>
          <a:lstStyle/>
          <a:p>
            <a:pPr defTabSz="914400">
              <a:spcAft>
                <a:spcPts val="600"/>
              </a:spcAft>
            </a:pPr>
            <a:fld id="{7EA8749E-3FF3-41B2-B4DE-BB379C572509}" type="datetime1">
              <a:rPr lang="en-US" sz="1050">
                <a:solidFill>
                  <a:srgbClr val="898989"/>
                </a:solidFill>
                <a:latin typeface="+mn-lt"/>
                <a:cs typeface="+mn-cs"/>
              </a:rPr>
              <a:pPr defTabSz="914400">
                <a:spcAft>
                  <a:spcPts val="600"/>
                </a:spcAft>
              </a:pPr>
              <a:t>6/13/2023</a:t>
            </a:fld>
            <a:endParaRPr lang="en-US" sz="1050">
              <a:solidFill>
                <a:srgbClr val="898989"/>
              </a:solidFill>
              <a:latin typeface="+mn-lt"/>
              <a:cs typeface="+mn-cs"/>
            </a:endParaRPr>
          </a:p>
        </p:txBody>
      </p:sp>
      <p:sp>
        <p:nvSpPr>
          <p:cNvPr id="6" name="Slide Number Placeholder 5">
            <a:extLst>
              <a:ext uri="{FF2B5EF4-FFF2-40B4-BE49-F238E27FC236}">
                <a16:creationId xmlns="" xmlns:a16="http://schemas.microsoft.com/office/drawing/2014/main" id="{AEF4D8C0-FCAD-44C7-9CF2-4F653D760C5F}"/>
              </a:ext>
            </a:extLst>
          </p:cNvPr>
          <p:cNvSpPr>
            <a:spLocks noGrp="1"/>
          </p:cNvSpPr>
          <p:nvPr>
            <p:ph type="sldNum" sz="quarter" idx="12"/>
          </p:nvPr>
        </p:nvSpPr>
        <p:spPr>
          <a:xfrm>
            <a:off x="6457950" y="6356351"/>
            <a:ext cx="2057400" cy="365125"/>
          </a:xfrm>
        </p:spPr>
        <p:txBody>
          <a:bodyPr vert="horz" lIns="91440" tIns="45720" rIns="91440" bIns="45720" rtlCol="0" anchor="ctr">
            <a:normAutofit/>
          </a:bodyPr>
          <a:lstStyle/>
          <a:p>
            <a:pPr defTabSz="914400">
              <a:spcAft>
                <a:spcPts val="600"/>
              </a:spcAft>
            </a:pPr>
            <a:fld id="{ADFB7573-0EEC-4F18-B4D8-B9624EC7F9C7}" type="slidenum">
              <a:rPr lang="en-US" sz="1050">
                <a:solidFill>
                  <a:schemeClr val="tx1">
                    <a:tint val="75000"/>
                  </a:schemeClr>
                </a:solidFill>
                <a:latin typeface="+mn-lt"/>
                <a:cs typeface="+mn-cs"/>
              </a:rPr>
              <a:pPr defTabSz="914400">
                <a:spcAft>
                  <a:spcPts val="600"/>
                </a:spcAft>
              </a:pPr>
              <a:t>21</a:t>
            </a:fld>
            <a:endParaRPr lang="en-US" sz="1050">
              <a:solidFill>
                <a:schemeClr val="tx1">
                  <a:tint val="75000"/>
                </a:schemeClr>
              </a:solidFill>
              <a:latin typeface="+mn-lt"/>
              <a:cs typeface="+mn-cs"/>
            </a:endParaRPr>
          </a:p>
        </p:txBody>
      </p:sp>
      <p:sp>
        <p:nvSpPr>
          <p:cNvPr id="1037" name="Freeform: Shape 1036">
            <a:extLst>
              <a:ext uri="{FF2B5EF4-FFF2-40B4-BE49-F238E27FC236}">
                <a16:creationId xmlns="" xmlns:a16="http://schemas.microsoft.com/office/drawing/2014/main" id="{ADAD1991-FFD1-4E94-ABAB-7560D33008E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655410" y="-3970"/>
            <a:ext cx="7748362" cy="6874811"/>
          </a:xfrm>
          <a:custGeom>
            <a:avLst/>
            <a:gdLst>
              <a:gd name="connsiteX0" fmla="*/ 2232159 w 7837716"/>
              <a:gd name="connsiteY0" fmla="*/ 0 h 6858000"/>
              <a:gd name="connsiteX1" fmla="*/ 5605557 w 7837716"/>
              <a:gd name="connsiteY1" fmla="*/ 0 h 6858000"/>
              <a:gd name="connsiteX2" fmla="*/ 5617845 w 7837716"/>
              <a:gd name="connsiteY2" fmla="*/ 5384 h 6858000"/>
              <a:gd name="connsiteX3" fmla="*/ 7837716 w 7837716"/>
              <a:gd name="connsiteY3" fmla="*/ 3429000 h 6858000"/>
              <a:gd name="connsiteX4" fmla="*/ 5617845 w 7837716"/>
              <a:gd name="connsiteY4" fmla="*/ 6852616 h 6858000"/>
              <a:gd name="connsiteX5" fmla="*/ 5605557 w 7837716"/>
              <a:gd name="connsiteY5" fmla="*/ 6858000 h 6858000"/>
              <a:gd name="connsiteX6" fmla="*/ 2232159 w 7837716"/>
              <a:gd name="connsiteY6" fmla="*/ 6858000 h 6858000"/>
              <a:gd name="connsiteX7" fmla="*/ 2219871 w 7837716"/>
              <a:gd name="connsiteY7" fmla="*/ 6852616 h 6858000"/>
              <a:gd name="connsiteX8" fmla="*/ 0 w 7837716"/>
              <a:gd name="connsiteY8" fmla="*/ 3429000 h 6858000"/>
              <a:gd name="connsiteX9" fmla="*/ 2219871 w 7837716"/>
              <a:gd name="connsiteY9" fmla="*/ 538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37716" h="6858000">
                <a:moveTo>
                  <a:pt x="2232159" y="0"/>
                </a:moveTo>
                <a:lnTo>
                  <a:pt x="5605557" y="0"/>
                </a:lnTo>
                <a:lnTo>
                  <a:pt x="5617845" y="5384"/>
                </a:lnTo>
                <a:cubicBezTo>
                  <a:pt x="6931322" y="618789"/>
                  <a:pt x="7837716" y="1921305"/>
                  <a:pt x="7837716" y="3429000"/>
                </a:cubicBezTo>
                <a:cubicBezTo>
                  <a:pt x="7837716" y="4936696"/>
                  <a:pt x="6931322" y="6239212"/>
                  <a:pt x="5617845" y="6852616"/>
                </a:cubicBezTo>
                <a:lnTo>
                  <a:pt x="5605557" y="6858000"/>
                </a:lnTo>
                <a:lnTo>
                  <a:pt x="2232159" y="6858000"/>
                </a:lnTo>
                <a:lnTo>
                  <a:pt x="2219871" y="6852616"/>
                </a:lnTo>
                <a:cubicBezTo>
                  <a:pt x="906394" y="6239212"/>
                  <a:pt x="0" y="4936696"/>
                  <a:pt x="0" y="3429000"/>
                </a:cubicBezTo>
                <a:cubicBezTo>
                  <a:pt x="0" y="1921305"/>
                  <a:pt x="906394" y="618789"/>
                  <a:pt x="2219871" y="5384"/>
                </a:cubicBezTo>
                <a:close/>
              </a:path>
            </a:pathLst>
          </a:custGeom>
          <a:solidFill>
            <a:schemeClr val="bg1"/>
          </a:solidFill>
          <a:ln>
            <a:gradFill>
              <a:gsLst>
                <a:gs pos="0">
                  <a:schemeClr val="accent1">
                    <a:lumMod val="40000"/>
                    <a:lumOff val="60000"/>
                  </a:schemeClr>
                </a:gs>
                <a:gs pos="23000">
                  <a:schemeClr val="accent1">
                    <a:lumMod val="45000"/>
                    <a:lumOff val="55000"/>
                  </a:schemeClr>
                </a:gs>
                <a:gs pos="83000">
                  <a:schemeClr val="bg2">
                    <a:lumMod val="82000"/>
                  </a:schemeClr>
                </a:gs>
                <a:gs pos="100000">
                  <a:schemeClr val="bg2">
                    <a:lumMod val="87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a:p>
        </p:txBody>
      </p:sp>
      <p:pic>
        <p:nvPicPr>
          <p:cNvPr id="1028" name="Picture 4" descr="Cute Thank You. Black Vector. Wish For You. Red Color Illustration On ...">
            <a:extLst>
              <a:ext uri="{FF2B5EF4-FFF2-40B4-BE49-F238E27FC236}">
                <a16:creationId xmlns="" xmlns:a16="http://schemas.microsoft.com/office/drawing/2014/main" id="{A69C567E-AACA-A023-94F5-6526DB38FFBA}"/>
              </a:ext>
            </a:extLst>
          </p:cNvPr>
          <p:cNvPicPr>
            <a:picLocks noGrp="1" noChangeAspect="1" noChangeArrowheads="1"/>
          </p:cNvPicPr>
          <p:nvPr>
            <p:ph idx="1"/>
          </p:nvPr>
        </p:nvPicPr>
        <p:blipFill>
          <a:blip r:embed="rId3">
            <a:extLst>
              <a:ext uri="{28A0092B-C50C-407E-A947-70E740481C1C}">
                <a14:useLocalDpi xmlns="" xmlns:a14="http://schemas.microsoft.com/office/drawing/2010/main" val="0"/>
              </a:ext>
            </a:extLst>
          </a:blip>
          <a:stretch>
            <a:fillRect/>
          </a:stretch>
        </p:blipFill>
        <p:spPr bwMode="auto">
          <a:xfrm>
            <a:off x="2272619" y="1172029"/>
            <a:ext cx="4513942" cy="4513942"/>
          </a:xfrm>
          <a:prstGeom prst="rect">
            <a:avLst/>
          </a:prstGeom>
          <a:noFill/>
          <a:extLst>
            <a:ext uri="{909E8E84-426E-40DD-AFC4-6F175D3DCCD1}">
              <a14:hiddenFill xmlns="" xmlns:a14="http://schemas.microsoft.com/office/drawing/2010/main">
                <a:solidFill>
                  <a:srgbClr val="FFFFFF"/>
                </a:solidFill>
              </a14:hiddenFill>
            </a:ext>
          </a:extLst>
        </p:spPr>
      </p:pic>
      <p:sp>
        <p:nvSpPr>
          <p:cNvPr id="5" name="Footer Placeholder 4">
            <a:extLst>
              <a:ext uri="{FF2B5EF4-FFF2-40B4-BE49-F238E27FC236}">
                <a16:creationId xmlns="" xmlns:a16="http://schemas.microsoft.com/office/drawing/2014/main" id="{A7C8759C-36E1-4842-9D6B-C71751B5E1B9}"/>
              </a:ext>
            </a:extLst>
          </p:cNvPr>
          <p:cNvSpPr>
            <a:spLocks noGrp="1"/>
          </p:cNvSpPr>
          <p:nvPr>
            <p:ph type="ftr" sz="quarter" idx="11"/>
          </p:nvPr>
        </p:nvSpPr>
        <p:spPr>
          <a:xfrm>
            <a:off x="2971800" y="6477000"/>
            <a:ext cx="3086100" cy="273844"/>
          </a:xfrm>
        </p:spPr>
        <p:txBody>
          <a:bodyPr vert="horz" lIns="91440" tIns="45720" rIns="91440" bIns="45720" rtlCol="0" anchor="ctr">
            <a:normAutofit/>
          </a:bodyPr>
          <a:lstStyle/>
          <a:p>
            <a:pPr defTabSz="914400"/>
            <a:r>
              <a:rPr lang="en-US" sz="1050" b="0" dirty="0" smtClean="0">
                <a:cs typeface="Leelawadee" panose="020B0502040204020203"/>
              </a:rPr>
              <a:t>Senior Design Project (</a:t>
            </a:r>
            <a:r>
              <a:rPr lang="en-US" sz="1050" dirty="0" err="1" smtClean="0">
                <a:cs typeface="Leelawadee" panose="020B0502040204020203"/>
              </a:rPr>
              <a:t>Siksha</a:t>
            </a:r>
            <a:r>
              <a:rPr lang="en-US" sz="1050" dirty="0" smtClean="0">
                <a:cs typeface="Leelawadee" panose="020B0502040204020203"/>
              </a:rPr>
              <a:t> ‘O’ </a:t>
            </a:r>
            <a:r>
              <a:rPr lang="en-US" sz="1050" dirty="0" err="1" smtClean="0">
                <a:cs typeface="Leelawadee" panose="020B0502040204020203"/>
              </a:rPr>
              <a:t>Anusandhan</a:t>
            </a:r>
            <a:r>
              <a:rPr lang="en-US" sz="1050" dirty="0" smtClean="0">
                <a:cs typeface="Leelawadee" panose="020B0502040204020203"/>
              </a:rPr>
              <a:t> </a:t>
            </a:r>
            <a:r>
              <a:rPr lang="en-US" sz="1050" b="0" dirty="0" smtClean="0">
                <a:cs typeface="Leelawadee" panose="020B0502040204020203"/>
              </a:rPr>
              <a:t>) </a:t>
            </a:r>
            <a:endParaRPr lang="en-IN" sz="1050" dirty="0" smtClean="0"/>
          </a:p>
          <a:p>
            <a:pPr defTabSz="914400"/>
            <a:endParaRPr lang="en-US" sz="1050" kern="1200" dirty="0">
              <a:solidFill>
                <a:schemeClr val="tx1">
                  <a:tint val="75000"/>
                </a:schemeClr>
              </a:solidFill>
              <a:latin typeface="+mn-lt"/>
              <a:ea typeface="+mn-ea"/>
              <a:cs typeface="+mn-cs"/>
            </a:endParaRPr>
          </a:p>
        </p:txBody>
      </p:sp>
    </p:spTree>
    <p:extLst>
      <p:ext uri="{BB962C8B-B14F-4D97-AF65-F5344CB8AC3E}">
        <p14:creationId xmlns="" xmlns:p14="http://schemas.microsoft.com/office/powerpoint/2010/main" val="31838618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DDBF116-97EB-49F9-868F-4FF8C27C9752}"/>
              </a:ext>
            </a:extLst>
          </p:cNvPr>
          <p:cNvSpPr>
            <a:spLocks noGrp="1"/>
          </p:cNvSpPr>
          <p:nvPr>
            <p:ph type="title"/>
          </p:nvPr>
        </p:nvSpPr>
        <p:spPr/>
        <p:txBody>
          <a:bodyPr>
            <a:normAutofit fontScale="90000"/>
          </a:bodyPr>
          <a:lstStyle/>
          <a:p>
            <a:r>
              <a:rPr lang="en-US" dirty="0"/>
              <a:t>Introduction	</a:t>
            </a:r>
            <a:endParaRPr lang="en-IN" dirty="0"/>
          </a:p>
        </p:txBody>
      </p:sp>
      <p:sp>
        <p:nvSpPr>
          <p:cNvPr id="3" name="Content Placeholder 2">
            <a:extLst>
              <a:ext uri="{FF2B5EF4-FFF2-40B4-BE49-F238E27FC236}">
                <a16:creationId xmlns="" xmlns:a16="http://schemas.microsoft.com/office/drawing/2014/main" id="{8539FD1C-EC1F-4F98-87A9-6C64F1FEC070}"/>
              </a:ext>
            </a:extLst>
          </p:cNvPr>
          <p:cNvSpPr>
            <a:spLocks noGrp="1"/>
          </p:cNvSpPr>
          <p:nvPr>
            <p:ph idx="1"/>
          </p:nvPr>
        </p:nvSpPr>
        <p:spPr/>
        <p:txBody>
          <a:bodyPr>
            <a:normAutofit lnSpcReduction="10000"/>
          </a:bodyPr>
          <a:lstStyle/>
          <a:p>
            <a:pPr marL="285750" lvl="0" indent="-285750" algn="l" rtl="0">
              <a:lnSpc>
                <a:spcPct val="100000"/>
              </a:lnSpc>
              <a:spcBef>
                <a:spcPts val="1000"/>
              </a:spcBef>
              <a:spcAft>
                <a:spcPts val="0"/>
              </a:spcAft>
              <a:buSzPts val="2000"/>
              <a:buFont typeface="Arial"/>
              <a:buChar char="•"/>
            </a:pPr>
            <a:r>
              <a:rPr lang="en-US" sz="2600" dirty="0">
                <a:latin typeface="Times New Roman" panose="02020603050405020304" pitchFamily="18" charset="0"/>
                <a:ea typeface="Times New Roman"/>
                <a:cs typeface="Times New Roman" panose="02020603050405020304" pitchFamily="18" charset="0"/>
                <a:sym typeface="Times New Roman"/>
              </a:rPr>
              <a:t>Eco-friendly vehicle is the global trend in the automobile industry. It is the most suitable alternative of petroleum vehicles.</a:t>
            </a:r>
            <a:endParaRPr lang="en-US" sz="2600" dirty="0">
              <a:latin typeface="Times New Roman" panose="02020603050405020304" pitchFamily="18" charset="0"/>
              <a:cs typeface="Times New Roman" panose="02020603050405020304" pitchFamily="18" charset="0"/>
            </a:endParaRPr>
          </a:p>
          <a:p>
            <a:pPr marL="285750" lvl="0" indent="-285750" algn="l" rtl="0">
              <a:lnSpc>
                <a:spcPct val="100000"/>
              </a:lnSpc>
              <a:spcBef>
                <a:spcPts val="1000"/>
              </a:spcBef>
              <a:spcAft>
                <a:spcPts val="0"/>
              </a:spcAft>
              <a:buSzPts val="2000"/>
              <a:buFont typeface="Arial"/>
              <a:buChar char="•"/>
            </a:pPr>
            <a:r>
              <a:rPr lang="en-US" sz="2600" dirty="0">
                <a:latin typeface="Times New Roman" panose="02020603050405020304" pitchFamily="18" charset="0"/>
                <a:ea typeface="Times New Roman"/>
                <a:cs typeface="Times New Roman" panose="02020603050405020304" pitchFamily="18" charset="0"/>
                <a:sym typeface="Times New Roman"/>
              </a:rPr>
              <a:t>Electric Vehicles charging process and travelling range has become a major issue which is affecting it’s adoption over petrol or diesel vehicles. </a:t>
            </a:r>
            <a:endParaRPr lang="en-US" sz="2600" dirty="0">
              <a:latin typeface="Times New Roman" panose="02020603050405020304" pitchFamily="18" charset="0"/>
              <a:cs typeface="Times New Roman" panose="02020603050405020304" pitchFamily="18" charset="0"/>
            </a:endParaRPr>
          </a:p>
          <a:p>
            <a:pPr marL="285750" lvl="0" indent="-285750" algn="l" rtl="0">
              <a:lnSpc>
                <a:spcPct val="100000"/>
              </a:lnSpc>
              <a:spcBef>
                <a:spcPts val="1000"/>
              </a:spcBef>
              <a:spcAft>
                <a:spcPts val="0"/>
              </a:spcAft>
              <a:buSzPts val="2000"/>
              <a:buFont typeface="Arial"/>
              <a:buChar char="•"/>
            </a:pPr>
            <a:r>
              <a:rPr lang="en-US" sz="2600" dirty="0">
                <a:latin typeface="Times New Roman" panose="02020603050405020304" pitchFamily="18" charset="0"/>
                <a:ea typeface="Times New Roman"/>
                <a:cs typeface="Times New Roman" panose="02020603050405020304" pitchFamily="18" charset="0"/>
                <a:sym typeface="Times New Roman"/>
              </a:rPr>
              <a:t>To solve these problems, wireless charging of electric vehicle is introduced. </a:t>
            </a:r>
            <a:endParaRPr lang="en-US" sz="2600" dirty="0">
              <a:latin typeface="Times New Roman" panose="02020603050405020304" pitchFamily="18" charset="0"/>
              <a:cs typeface="Times New Roman" panose="02020603050405020304" pitchFamily="18" charset="0"/>
            </a:endParaRPr>
          </a:p>
          <a:p>
            <a:pPr marL="285750" lvl="0" indent="-285750" algn="l" rtl="0">
              <a:lnSpc>
                <a:spcPct val="100000"/>
              </a:lnSpc>
              <a:spcBef>
                <a:spcPts val="1000"/>
              </a:spcBef>
              <a:spcAft>
                <a:spcPts val="0"/>
              </a:spcAft>
              <a:buSzPts val="2000"/>
              <a:buFont typeface="Arial"/>
              <a:buChar char="•"/>
            </a:pPr>
            <a:r>
              <a:rPr lang="en-US" sz="2600" dirty="0">
                <a:latin typeface="Times New Roman" panose="02020603050405020304" pitchFamily="18" charset="0"/>
                <a:ea typeface="Times New Roman"/>
                <a:cs typeface="Times New Roman" panose="02020603050405020304" pitchFamily="18" charset="0"/>
                <a:sym typeface="Times New Roman"/>
              </a:rPr>
              <a:t>It reduces the time spent on recharging or even allows the EV to get charged during its movement.</a:t>
            </a:r>
            <a:endParaRPr lang="en-IN" sz="2600" dirty="0">
              <a:latin typeface="Times New Roman" panose="02020603050405020304" pitchFamily="18" charset="0"/>
              <a:ea typeface="Times New Roman"/>
              <a:cs typeface="Times New Roman" panose="02020603050405020304" pitchFamily="18" charset="0"/>
              <a:sym typeface="Times New Roman"/>
            </a:endParaRPr>
          </a:p>
          <a:p>
            <a:pPr marL="285750" indent="-285750">
              <a:lnSpc>
                <a:spcPct val="100000"/>
              </a:lnSpc>
              <a:buSzPts val="2000"/>
              <a:buFont typeface="Arial"/>
              <a:buChar char="•"/>
            </a:pPr>
            <a:r>
              <a:rPr lang="en-US" sz="2600" dirty="0">
                <a:latin typeface="Times New Roman" panose="02020603050405020304" pitchFamily="18" charset="0"/>
                <a:ea typeface="Times New Roman"/>
                <a:cs typeface="Times New Roman" panose="02020603050405020304" pitchFamily="18" charset="0"/>
                <a:sym typeface="Times New Roman"/>
              </a:rPr>
              <a:t>The daily travel expenses of individuals can be less with using electric vehicles.</a:t>
            </a:r>
          </a:p>
          <a:p>
            <a:pPr marL="285750" lvl="0" indent="-285750" algn="l" rtl="0">
              <a:lnSpc>
                <a:spcPct val="100000"/>
              </a:lnSpc>
              <a:spcBef>
                <a:spcPts val="1000"/>
              </a:spcBef>
              <a:spcAft>
                <a:spcPts val="0"/>
              </a:spcAft>
              <a:buSzPts val="2000"/>
              <a:buFont typeface="Arial"/>
              <a:buChar char="•"/>
            </a:pPr>
            <a:endParaRPr lang="en-US" sz="2400" dirty="0"/>
          </a:p>
        </p:txBody>
      </p:sp>
      <p:sp>
        <p:nvSpPr>
          <p:cNvPr id="4" name="Date Placeholder 3">
            <a:extLst>
              <a:ext uri="{FF2B5EF4-FFF2-40B4-BE49-F238E27FC236}">
                <a16:creationId xmlns="" xmlns:a16="http://schemas.microsoft.com/office/drawing/2014/main" id="{64414526-8011-4C79-AB11-4EFF2BB6B288}"/>
              </a:ext>
            </a:extLst>
          </p:cNvPr>
          <p:cNvSpPr>
            <a:spLocks noGrp="1"/>
          </p:cNvSpPr>
          <p:nvPr>
            <p:ph type="dt" sz="half" idx="10"/>
          </p:nvPr>
        </p:nvSpPr>
        <p:spPr/>
        <p:txBody>
          <a:bodyPr/>
          <a:lstStyle/>
          <a:p>
            <a:fld id="{F96ED9C6-6521-4398-A7DC-DB682660407D}" type="datetime1">
              <a:rPr lang="en-IN" smtClean="0"/>
              <a:pPr/>
              <a:t>13-06-2023</a:t>
            </a:fld>
            <a:endParaRPr lang="en-IN"/>
          </a:p>
        </p:txBody>
      </p:sp>
      <p:sp>
        <p:nvSpPr>
          <p:cNvPr id="5" name="Footer Placeholder 4">
            <a:extLst>
              <a:ext uri="{FF2B5EF4-FFF2-40B4-BE49-F238E27FC236}">
                <a16:creationId xmlns="" xmlns:a16="http://schemas.microsoft.com/office/drawing/2014/main" id="{FD1C0A33-20B8-4BAA-A38B-6E192AB6D3C2}"/>
              </a:ext>
            </a:extLst>
          </p:cNvPr>
          <p:cNvSpPr>
            <a:spLocks noGrp="1"/>
          </p:cNvSpPr>
          <p:nvPr>
            <p:ph type="ftr" sz="quarter" idx="11"/>
          </p:nvPr>
        </p:nvSpPr>
        <p:spPr>
          <a:xfrm>
            <a:off x="1371600" y="6492875"/>
            <a:ext cx="6905001" cy="365125"/>
          </a:xfrm>
        </p:spPr>
        <p:txBody>
          <a:bodyPr/>
          <a:lstStyle/>
          <a:p>
            <a:r>
              <a:rPr lang="en-US" b="0" dirty="0" smtClean="0">
                <a:cs typeface="Leelawadee" panose="020B0502040204020203"/>
              </a:rPr>
              <a:t>Senior Design Project (</a:t>
            </a:r>
            <a:r>
              <a:rPr lang="en-US" dirty="0" err="1" smtClean="0">
                <a:cs typeface="Leelawadee" panose="020B0502040204020203"/>
              </a:rPr>
              <a:t>Siksha</a:t>
            </a:r>
            <a:r>
              <a:rPr lang="en-US" dirty="0" smtClean="0">
                <a:cs typeface="Leelawadee" panose="020B0502040204020203"/>
              </a:rPr>
              <a:t> ‘O’ </a:t>
            </a:r>
            <a:r>
              <a:rPr lang="en-US" dirty="0" err="1" smtClean="0">
                <a:cs typeface="Leelawadee" panose="020B0502040204020203"/>
              </a:rPr>
              <a:t>Anusandhan</a:t>
            </a:r>
            <a:r>
              <a:rPr lang="en-US" dirty="0" smtClean="0">
                <a:cs typeface="Leelawadee" panose="020B0502040204020203"/>
              </a:rPr>
              <a:t> </a:t>
            </a:r>
            <a:r>
              <a:rPr lang="en-US" b="0" dirty="0" smtClean="0">
                <a:cs typeface="Leelawadee" panose="020B0502040204020203"/>
              </a:rPr>
              <a:t>) </a:t>
            </a:r>
            <a:endParaRPr lang="en-IN" dirty="0" smtClean="0"/>
          </a:p>
          <a:p>
            <a:endParaRPr lang="en-IN" dirty="0"/>
          </a:p>
        </p:txBody>
      </p:sp>
      <p:sp>
        <p:nvSpPr>
          <p:cNvPr id="6" name="Slide Number Placeholder 5">
            <a:extLst>
              <a:ext uri="{FF2B5EF4-FFF2-40B4-BE49-F238E27FC236}">
                <a16:creationId xmlns="" xmlns:a16="http://schemas.microsoft.com/office/drawing/2014/main" id="{4C9C5D16-38AE-4E8A-8719-DC2DB0EC3B1F}"/>
              </a:ext>
            </a:extLst>
          </p:cNvPr>
          <p:cNvSpPr>
            <a:spLocks noGrp="1"/>
          </p:cNvSpPr>
          <p:nvPr>
            <p:ph type="sldNum" sz="quarter" idx="12"/>
          </p:nvPr>
        </p:nvSpPr>
        <p:spPr/>
        <p:txBody>
          <a:bodyPr/>
          <a:lstStyle/>
          <a:p>
            <a:fld id="{ADFB7573-0EEC-4F18-B4D8-B9624EC7F9C7}" type="slidenum">
              <a:rPr lang="en-IN" smtClean="0"/>
              <a:pPr/>
              <a:t>3</a:t>
            </a:fld>
            <a:endParaRPr lang="en-IN"/>
          </a:p>
        </p:txBody>
      </p:sp>
      <p:pic>
        <p:nvPicPr>
          <p:cNvPr id="7" name="Picture 2" descr="Odisha Jobs - Vacancy At SOA-University October-2019">
            <a:extLst>
              <a:ext uri="{FF2B5EF4-FFF2-40B4-BE49-F238E27FC236}">
                <a16:creationId xmlns="" xmlns:a16="http://schemas.microsoft.com/office/drawing/2014/main" id="{EF25C4DA-67A9-1DB1-DC71-4FD84F9D425C}"/>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8077200" y="304800"/>
            <a:ext cx="483108" cy="482398"/>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11686896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75DA67D-7919-4BD9-85F8-F9B052700BED}"/>
              </a:ext>
            </a:extLst>
          </p:cNvPr>
          <p:cNvSpPr>
            <a:spLocks noGrp="1"/>
          </p:cNvSpPr>
          <p:nvPr>
            <p:ph type="title"/>
          </p:nvPr>
        </p:nvSpPr>
        <p:spPr/>
        <p:txBody>
          <a:bodyPr>
            <a:normAutofit fontScale="90000"/>
          </a:bodyPr>
          <a:lstStyle/>
          <a:p>
            <a:r>
              <a:rPr lang="en-US" dirty="0"/>
              <a:t>Literature Survey	</a:t>
            </a:r>
            <a:endParaRPr lang="en-IN" dirty="0"/>
          </a:p>
        </p:txBody>
      </p:sp>
      <p:sp>
        <p:nvSpPr>
          <p:cNvPr id="4" name="Date Placeholder 3">
            <a:extLst>
              <a:ext uri="{FF2B5EF4-FFF2-40B4-BE49-F238E27FC236}">
                <a16:creationId xmlns="" xmlns:a16="http://schemas.microsoft.com/office/drawing/2014/main" id="{5A73A2C1-2501-4DAC-9128-40D36DA36C08}"/>
              </a:ext>
            </a:extLst>
          </p:cNvPr>
          <p:cNvSpPr>
            <a:spLocks noGrp="1"/>
          </p:cNvSpPr>
          <p:nvPr>
            <p:ph type="dt" sz="half" idx="10"/>
          </p:nvPr>
        </p:nvSpPr>
        <p:spPr/>
        <p:txBody>
          <a:bodyPr/>
          <a:lstStyle/>
          <a:p>
            <a:fld id="{C06AB7E8-BBD7-4FE9-80F4-3C999F840AFA}" type="datetime1">
              <a:rPr lang="en-IN" smtClean="0"/>
              <a:pPr/>
              <a:t>13-06-2023</a:t>
            </a:fld>
            <a:endParaRPr lang="en-IN"/>
          </a:p>
        </p:txBody>
      </p:sp>
      <p:sp>
        <p:nvSpPr>
          <p:cNvPr id="5" name="Footer Placeholder 4">
            <a:extLst>
              <a:ext uri="{FF2B5EF4-FFF2-40B4-BE49-F238E27FC236}">
                <a16:creationId xmlns="" xmlns:a16="http://schemas.microsoft.com/office/drawing/2014/main" id="{9522AA19-EE50-43B1-AE91-BD1DDB38BCC4}"/>
              </a:ext>
            </a:extLst>
          </p:cNvPr>
          <p:cNvSpPr>
            <a:spLocks noGrp="1"/>
          </p:cNvSpPr>
          <p:nvPr>
            <p:ph type="ftr" sz="quarter" idx="11"/>
          </p:nvPr>
        </p:nvSpPr>
        <p:spPr>
          <a:xfrm>
            <a:off x="1371600" y="6364897"/>
            <a:ext cx="6905001" cy="493103"/>
          </a:xfrm>
        </p:spPr>
        <p:txBody>
          <a:bodyPr/>
          <a:lstStyle/>
          <a:p>
            <a:r>
              <a:rPr lang="en-US" b="0" dirty="0" smtClean="0">
                <a:cs typeface="Leelawadee" panose="020B0502040204020203"/>
              </a:rPr>
              <a:t>Senior Design Project (</a:t>
            </a:r>
            <a:r>
              <a:rPr lang="en-US" dirty="0" err="1" smtClean="0">
                <a:cs typeface="Leelawadee" panose="020B0502040204020203"/>
              </a:rPr>
              <a:t>Siksha</a:t>
            </a:r>
            <a:r>
              <a:rPr lang="en-US" dirty="0" smtClean="0">
                <a:cs typeface="Leelawadee" panose="020B0502040204020203"/>
              </a:rPr>
              <a:t> ‘O’ </a:t>
            </a:r>
            <a:r>
              <a:rPr lang="en-US" dirty="0" err="1" smtClean="0">
                <a:cs typeface="Leelawadee" panose="020B0502040204020203"/>
              </a:rPr>
              <a:t>Anusandhan</a:t>
            </a:r>
            <a:r>
              <a:rPr lang="en-US" dirty="0" smtClean="0">
                <a:cs typeface="Leelawadee" panose="020B0502040204020203"/>
              </a:rPr>
              <a:t> </a:t>
            </a:r>
            <a:r>
              <a:rPr lang="en-US" b="0" dirty="0" smtClean="0">
                <a:cs typeface="Leelawadee" panose="020B0502040204020203"/>
              </a:rPr>
              <a:t>) </a:t>
            </a:r>
            <a:endParaRPr lang="en-IN" dirty="0" smtClean="0"/>
          </a:p>
          <a:p>
            <a:endParaRPr lang="en-IN" dirty="0"/>
          </a:p>
        </p:txBody>
      </p:sp>
      <p:sp>
        <p:nvSpPr>
          <p:cNvPr id="6" name="Slide Number Placeholder 5">
            <a:extLst>
              <a:ext uri="{FF2B5EF4-FFF2-40B4-BE49-F238E27FC236}">
                <a16:creationId xmlns="" xmlns:a16="http://schemas.microsoft.com/office/drawing/2014/main" id="{3EED7361-8AF9-49A3-B25B-B1043E057DE8}"/>
              </a:ext>
            </a:extLst>
          </p:cNvPr>
          <p:cNvSpPr>
            <a:spLocks noGrp="1"/>
          </p:cNvSpPr>
          <p:nvPr>
            <p:ph type="sldNum" sz="quarter" idx="12"/>
          </p:nvPr>
        </p:nvSpPr>
        <p:spPr/>
        <p:txBody>
          <a:bodyPr/>
          <a:lstStyle/>
          <a:p>
            <a:fld id="{ADFB7573-0EEC-4F18-B4D8-B9624EC7F9C7}" type="slidenum">
              <a:rPr lang="en-IN" smtClean="0"/>
              <a:pPr/>
              <a:t>4</a:t>
            </a:fld>
            <a:endParaRPr lang="en-IN"/>
          </a:p>
        </p:txBody>
      </p:sp>
      <p:graphicFrame>
        <p:nvGraphicFramePr>
          <p:cNvPr id="8" name="Content Placeholder 3">
            <a:extLst>
              <a:ext uri="{FF2B5EF4-FFF2-40B4-BE49-F238E27FC236}">
                <a16:creationId xmlns="" xmlns:a16="http://schemas.microsoft.com/office/drawing/2014/main" id="{89876CDF-C4CA-304D-B206-A67FA96F124C}"/>
              </a:ext>
            </a:extLst>
          </p:cNvPr>
          <p:cNvGraphicFramePr>
            <a:graphicFrameLocks/>
          </p:cNvGraphicFramePr>
          <p:nvPr>
            <p:extLst>
              <p:ext uri="{D42A27DB-BD31-4B8C-83A1-F6EECF244321}">
                <p14:modId xmlns="" xmlns:p14="http://schemas.microsoft.com/office/powerpoint/2010/main" val="3326590425"/>
              </p:ext>
            </p:extLst>
          </p:nvPr>
        </p:nvGraphicFramePr>
        <p:xfrm>
          <a:off x="188005" y="1071418"/>
          <a:ext cx="8785076" cy="5143500"/>
        </p:xfrm>
        <a:graphic>
          <a:graphicData uri="http://schemas.openxmlformats.org/drawingml/2006/table">
            <a:tbl>
              <a:tblPr firstRow="1" bandRow="1">
                <a:tableStyleId>{5C22544A-7EE6-4342-B048-85BDC9FD1C3A}</a:tableStyleId>
              </a:tblPr>
              <a:tblGrid>
                <a:gridCol w="561473">
                  <a:extLst>
                    <a:ext uri="{9D8B030D-6E8A-4147-A177-3AD203B41FA5}">
                      <a16:colId xmlns="" xmlns:a16="http://schemas.microsoft.com/office/drawing/2014/main" val="20000"/>
                    </a:ext>
                  </a:extLst>
                </a:gridCol>
                <a:gridCol w="1282522">
                  <a:extLst>
                    <a:ext uri="{9D8B030D-6E8A-4147-A177-3AD203B41FA5}">
                      <a16:colId xmlns="" xmlns:a16="http://schemas.microsoft.com/office/drawing/2014/main" val="20001"/>
                    </a:ext>
                  </a:extLst>
                </a:gridCol>
                <a:gridCol w="1617765">
                  <a:extLst>
                    <a:ext uri="{9D8B030D-6E8A-4147-A177-3AD203B41FA5}">
                      <a16:colId xmlns="" xmlns:a16="http://schemas.microsoft.com/office/drawing/2014/main" val="20002"/>
                    </a:ext>
                  </a:extLst>
                </a:gridCol>
                <a:gridCol w="5323316">
                  <a:extLst>
                    <a:ext uri="{9D8B030D-6E8A-4147-A177-3AD203B41FA5}">
                      <a16:colId xmlns="" xmlns:a16="http://schemas.microsoft.com/office/drawing/2014/main" val="20003"/>
                    </a:ext>
                  </a:extLst>
                </a:gridCol>
              </a:tblGrid>
              <a:tr h="597408">
                <a:tc>
                  <a:txBody>
                    <a:bodyPr/>
                    <a:lstStyle/>
                    <a:p>
                      <a:r>
                        <a:rPr lang="en-IN" sz="1800" dirty="0" err="1">
                          <a:latin typeface="Times New Roman" panose="02020603050405020304" pitchFamily="18" charset="0"/>
                          <a:cs typeface="Times New Roman" panose="02020603050405020304" pitchFamily="18" charset="0"/>
                        </a:rPr>
                        <a:t>Sl</a:t>
                      </a:r>
                      <a:r>
                        <a:rPr lang="en-IN" sz="1800" dirty="0">
                          <a:latin typeface="Times New Roman" panose="02020603050405020304" pitchFamily="18" charset="0"/>
                          <a:cs typeface="Times New Roman" panose="02020603050405020304" pitchFamily="18" charset="0"/>
                        </a:rPr>
                        <a:t> No.</a:t>
                      </a:r>
                    </a:p>
                  </a:txBody>
                  <a:tcPr marL="68580" marR="68580" marT="34290" marB="34290"/>
                </a:tc>
                <a:tc>
                  <a:txBody>
                    <a:bodyPr/>
                    <a:lstStyle/>
                    <a:p>
                      <a:r>
                        <a:rPr lang="en-IN" sz="1800" dirty="0">
                          <a:latin typeface="Times New Roman" panose="02020603050405020304" pitchFamily="18" charset="0"/>
                          <a:cs typeface="Times New Roman" panose="02020603050405020304" pitchFamily="18" charset="0"/>
                        </a:rPr>
                        <a:t>Author</a:t>
                      </a:r>
                    </a:p>
                  </a:txBody>
                  <a:tcPr marL="68580" marR="68580" marT="34290" marB="34290"/>
                </a:tc>
                <a:tc>
                  <a:txBody>
                    <a:bodyPr/>
                    <a:lstStyle/>
                    <a:p>
                      <a:r>
                        <a:rPr lang="en-IN" sz="1800" dirty="0">
                          <a:latin typeface="Times New Roman" panose="02020603050405020304" pitchFamily="18" charset="0"/>
                          <a:cs typeface="Times New Roman" panose="02020603050405020304" pitchFamily="18" charset="0"/>
                        </a:rPr>
                        <a:t>Techniques</a:t>
                      </a:r>
                    </a:p>
                  </a:txBody>
                  <a:tcPr marL="68580" marR="68580" marT="34290" marB="34290"/>
                </a:tc>
                <a:tc>
                  <a:txBody>
                    <a:bodyPr/>
                    <a:lstStyle/>
                    <a:p>
                      <a:r>
                        <a:rPr lang="en-IN" sz="1800" dirty="0" smtClean="0">
                          <a:latin typeface="Times New Roman" panose="02020603050405020304" pitchFamily="18" charset="0"/>
                          <a:cs typeface="Times New Roman" panose="02020603050405020304" pitchFamily="18" charset="0"/>
                        </a:rPr>
                        <a:t>Work details</a:t>
                      </a:r>
                      <a:endParaRPr lang="en-IN" sz="1800" dirty="0">
                        <a:latin typeface="Times New Roman" panose="02020603050405020304" pitchFamily="18" charset="0"/>
                        <a:cs typeface="Times New Roman" panose="02020603050405020304" pitchFamily="18" charset="0"/>
                      </a:endParaRPr>
                    </a:p>
                  </a:txBody>
                  <a:tcPr marL="68580" marR="68580" marT="34290" marB="34290"/>
                </a:tc>
                <a:extLst>
                  <a:ext uri="{0D108BD9-81ED-4DB2-BD59-A6C34878D82A}">
                    <a16:rowId xmlns="" xmlns:a16="http://schemas.microsoft.com/office/drawing/2014/main" val="10000"/>
                  </a:ext>
                </a:extLst>
              </a:tr>
              <a:tr h="2456011">
                <a:tc>
                  <a:txBody>
                    <a:bodyPr/>
                    <a:lstStyle/>
                    <a:p>
                      <a:r>
                        <a:rPr lang="en-IN" sz="1800" dirty="0">
                          <a:latin typeface="Times New Roman" panose="02020603050405020304" pitchFamily="18" charset="0"/>
                          <a:cs typeface="Times New Roman" panose="02020603050405020304" pitchFamily="18" charset="0"/>
                        </a:rPr>
                        <a:t>1.</a:t>
                      </a: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Taylor </a:t>
                      </a:r>
                      <a:r>
                        <a:rPr lang="en-IN" sz="1800" b="0" i="0" kern="1200" dirty="0" err="1">
                          <a:solidFill>
                            <a:schemeClr val="dk1"/>
                          </a:solidFill>
                          <a:effectLst/>
                          <a:latin typeface="Times New Roman" panose="02020603050405020304" pitchFamily="18" charset="0"/>
                          <a:ea typeface="+mn-ea"/>
                          <a:cs typeface="Times New Roman" panose="02020603050405020304" pitchFamily="18" charset="0"/>
                        </a:rPr>
                        <a:t>M.Fisher</a:t>
                      </a:r>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kern="1200" dirty="0" err="1">
                          <a:solidFill>
                            <a:schemeClr val="dk1"/>
                          </a:solidFill>
                          <a:effectLst/>
                          <a:latin typeface="Times New Roman" panose="02020603050405020304" pitchFamily="18" charset="0"/>
                          <a:ea typeface="+mn-ea"/>
                          <a:cs typeface="Times New Roman" panose="02020603050405020304" pitchFamily="18" charset="0"/>
                        </a:rPr>
                        <a:t>Yabiao</a:t>
                      </a:r>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 Gao</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u="none" kern="1200" dirty="0">
                          <a:solidFill>
                            <a:schemeClr val="dk1"/>
                          </a:solidFill>
                          <a:effectLst/>
                          <a:latin typeface="Times New Roman" panose="02020603050405020304" pitchFamily="18" charset="0"/>
                          <a:ea typeface="+mn-ea"/>
                          <a:cs typeface="Times New Roman" panose="02020603050405020304" pitchFamily="18" charset="0"/>
                        </a:rPr>
                        <a:t>[1]</a:t>
                      </a:r>
                      <a:endParaRPr lang="en-IN" sz="1800" u="none" dirty="0">
                        <a:latin typeface="Times New Roman" panose="02020603050405020304" pitchFamily="18" charset="0"/>
                        <a:cs typeface="Times New Roman" panose="02020603050405020304" pitchFamily="18" charset="0"/>
                      </a:endParaRP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Wireless Power</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Transfer</a:t>
                      </a:r>
                      <a:endParaRPr lang="en-IN" sz="1800" dirty="0">
                        <a:latin typeface="Times New Roman" panose="02020603050405020304" pitchFamily="18" charset="0"/>
                        <a:cs typeface="Times New Roman" panose="02020603050405020304" pitchFamily="18" charset="0"/>
                      </a:endParaRPr>
                    </a:p>
                  </a:txBody>
                  <a:tcPr marL="68580" marR="68580" marT="34290" marB="34290"/>
                </a:tc>
                <a:tc>
                  <a:txBody>
                    <a:bodyPr/>
                    <a:lstStyle/>
                    <a:p>
                      <a:pPr marL="285750" indent="-285750">
                        <a:buFont typeface="Arial" panose="020B0604020202020204" pitchFamily="34" charset="0"/>
                        <a:buChar cha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Wireless charging (WC) technology operates on the principles of magnetic inductance and magnetic resonance.</a:t>
                      </a:r>
                    </a:p>
                    <a:p>
                      <a:pPr marL="285750" indent="-285750">
                        <a:buFont typeface="Arial" panose="020B0604020202020204" pitchFamily="34" charset="0"/>
                        <a:buChar cha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A magnetic field is induced in the surrounding area by running currents through a coil of wire.</a:t>
                      </a:r>
                    </a:p>
                    <a:p>
                      <a:pPr marL="285750" indent="-285750">
                        <a:buFont typeface="Arial" panose="020B0604020202020204" pitchFamily="34" charset="0"/>
                        <a:buChar cha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Exposing another coil nearby to that magnetic field will induce an electric current in the nearby coil; thus, wireless power transfer (WPT) is achieved.</a:t>
                      </a:r>
                    </a:p>
                    <a:p>
                      <a:pPr marL="285750" indent="-285750">
                        <a:buFont typeface="Arial" panose="020B0604020202020204" pitchFamily="34" charset="0"/>
                        <a:buChar char="•"/>
                      </a:pPr>
                      <a:endParaRPr lang="en-US" sz="1800" b="0" i="0" kern="1200" dirty="0">
                        <a:solidFill>
                          <a:schemeClr val="dk1"/>
                        </a:solidFill>
                        <a:effectLst/>
                        <a:latin typeface="Times New Roman" panose="02020603050405020304" pitchFamily="18" charset="0"/>
                        <a:ea typeface="+mn-ea"/>
                        <a:cs typeface="Times New Roman" panose="02020603050405020304" pitchFamily="18" charset="0"/>
                      </a:endParaRPr>
                    </a:p>
                  </a:txBody>
                  <a:tcPr marL="68580" marR="68580" marT="34290" marB="34290"/>
                </a:tc>
                <a:extLst>
                  <a:ext uri="{0D108BD9-81ED-4DB2-BD59-A6C34878D82A}">
                    <a16:rowId xmlns="" xmlns:a16="http://schemas.microsoft.com/office/drawing/2014/main" val="10001"/>
                  </a:ext>
                </a:extLst>
              </a:tr>
              <a:tr h="1924981">
                <a:tc>
                  <a:txBody>
                    <a:bodyPr/>
                    <a:lstStyle/>
                    <a:p>
                      <a:r>
                        <a:rPr lang="en-US" sz="1800" dirty="0">
                          <a:latin typeface="Times New Roman" panose="02020603050405020304" pitchFamily="18" charset="0"/>
                          <a:cs typeface="Times New Roman" panose="02020603050405020304" pitchFamily="18" charset="0"/>
                        </a:rPr>
                        <a:t>2.</a:t>
                      </a:r>
                      <a:endParaRPr lang="en-IN" sz="1800" dirty="0">
                        <a:latin typeface="Times New Roman" panose="02020603050405020304" pitchFamily="18" charset="0"/>
                        <a:cs typeface="Times New Roman" panose="02020603050405020304" pitchFamily="18" charset="0"/>
                      </a:endParaRP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Muhammad </a:t>
                      </a:r>
                      <a:r>
                        <a:rPr lang="en-IN" sz="1800" b="0" i="0" kern="1200" dirty="0" err="1">
                          <a:solidFill>
                            <a:schemeClr val="dk1"/>
                          </a:solidFill>
                          <a:effectLst/>
                          <a:latin typeface="Times New Roman" panose="02020603050405020304" pitchFamily="18" charset="0"/>
                          <a:ea typeface="+mn-ea"/>
                          <a:cs typeface="Times New Roman" panose="02020603050405020304" pitchFamily="18" charset="0"/>
                        </a:rPr>
                        <a:t>Amzad,Farooq</a:t>
                      </a:r>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a:t>
                      </a:r>
                      <a:r>
                        <a:rPr lang="en-IN" sz="1800" b="0" i="0" kern="1200" dirty="0" err="1">
                          <a:solidFill>
                            <a:schemeClr val="dk1"/>
                          </a:solidFill>
                          <a:effectLst/>
                          <a:latin typeface="Times New Roman" panose="02020603050405020304" pitchFamily="18" charset="0"/>
                          <a:ea typeface="+mn-ea"/>
                          <a:cs typeface="Times New Roman" panose="02020603050405020304" pitchFamily="18" charset="0"/>
                        </a:rPr>
                        <a:t>i</a:t>
                      </a:r>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-Azam</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u="none" kern="1200" dirty="0">
                          <a:solidFill>
                            <a:schemeClr val="dk1"/>
                          </a:solidFill>
                          <a:effectLst/>
                          <a:latin typeface="Times New Roman" panose="02020603050405020304" pitchFamily="18" charset="0"/>
                          <a:ea typeface="+mn-ea"/>
                          <a:cs typeface="Times New Roman" panose="02020603050405020304" pitchFamily="18" charset="0"/>
                        </a:rPr>
                        <a:t>[2]</a:t>
                      </a:r>
                      <a:endParaRPr lang="en-IN" sz="1800" u="none" dirty="0">
                        <a:latin typeface="Times New Roman" panose="02020603050405020304" pitchFamily="18" charset="0"/>
                        <a:cs typeface="Times New Roman" panose="02020603050405020304" pitchFamily="18" charset="0"/>
                      </a:endParaRP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Types of EV Wireless Charging Technology</a:t>
                      </a: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endParaRPr lang="en-IN" sz="18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800" dirty="0">
                        <a:latin typeface="Times New Roman" panose="02020603050405020304" pitchFamily="18" charset="0"/>
                        <a:cs typeface="Times New Roman" panose="02020603050405020304" pitchFamily="18" charset="0"/>
                      </a:endParaRPr>
                    </a:p>
                  </a:txBody>
                  <a:tcPr marL="68580" marR="68580" marT="34290" marB="34290"/>
                </a:tc>
                <a:tc>
                  <a:txBody>
                    <a:bodyPr/>
                    <a:lstStyle/>
                    <a:p>
                      <a:pPr marL="285750" indent="-285750">
                        <a:buFont typeface="Arial" panose="020B0604020202020204" pitchFamily="34" charset="0"/>
                        <a:buChar cha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Static charging is a stationary wireless charging method, where the vehicle charges under standstill conditions.</a:t>
                      </a:r>
                    </a:p>
                    <a:p>
                      <a:pPr marL="285750" indent="-285750">
                        <a:buFont typeface="Arial" panose="020B0604020202020204" pitchFamily="34" charset="0"/>
                        <a:buChar cha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In Dynamic charging method, a stationary transmitter transmits power over the air to the receiver coil in a moving vehicle.</a:t>
                      </a:r>
                    </a:p>
                  </a:txBody>
                  <a:tcPr marL="68580" marR="68580" marT="34290" marB="34290"/>
                </a:tc>
                <a:extLst>
                  <a:ext uri="{0D108BD9-81ED-4DB2-BD59-A6C34878D82A}">
                    <a16:rowId xmlns="" xmlns:a16="http://schemas.microsoft.com/office/drawing/2014/main" val="10002"/>
                  </a:ext>
                </a:extLst>
              </a:tr>
            </a:tbl>
          </a:graphicData>
        </a:graphic>
      </p:graphicFrame>
      <p:pic>
        <p:nvPicPr>
          <p:cNvPr id="7" name="Picture 2" descr="Odisha Jobs - Vacancy At SOA-University October-2019">
            <a:extLst>
              <a:ext uri="{FF2B5EF4-FFF2-40B4-BE49-F238E27FC236}">
                <a16:creationId xmlns="" xmlns:a16="http://schemas.microsoft.com/office/drawing/2014/main" id="{EF25C4DA-67A9-1DB1-DC71-4FD84F9D425C}"/>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8077200" y="304800"/>
            <a:ext cx="483108" cy="482398"/>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202507007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75DA67D-7919-4BD9-85F8-F9B052700BED}"/>
              </a:ext>
            </a:extLst>
          </p:cNvPr>
          <p:cNvSpPr>
            <a:spLocks noGrp="1"/>
          </p:cNvSpPr>
          <p:nvPr>
            <p:ph type="title"/>
          </p:nvPr>
        </p:nvSpPr>
        <p:spPr/>
        <p:txBody>
          <a:bodyPr>
            <a:normAutofit fontScale="90000"/>
          </a:bodyPr>
          <a:lstStyle/>
          <a:p>
            <a:r>
              <a:rPr lang="en-US" dirty="0"/>
              <a:t>Literature Survey	</a:t>
            </a:r>
            <a:endParaRPr lang="en-IN" dirty="0"/>
          </a:p>
        </p:txBody>
      </p:sp>
      <p:sp>
        <p:nvSpPr>
          <p:cNvPr id="4" name="Date Placeholder 3">
            <a:extLst>
              <a:ext uri="{FF2B5EF4-FFF2-40B4-BE49-F238E27FC236}">
                <a16:creationId xmlns="" xmlns:a16="http://schemas.microsoft.com/office/drawing/2014/main" id="{5A73A2C1-2501-4DAC-9128-40D36DA36C08}"/>
              </a:ext>
            </a:extLst>
          </p:cNvPr>
          <p:cNvSpPr>
            <a:spLocks noGrp="1"/>
          </p:cNvSpPr>
          <p:nvPr>
            <p:ph type="dt" sz="half" idx="10"/>
          </p:nvPr>
        </p:nvSpPr>
        <p:spPr/>
        <p:txBody>
          <a:bodyPr/>
          <a:lstStyle/>
          <a:p>
            <a:fld id="{C06AB7E8-BBD7-4FE9-80F4-3C999F840AFA}" type="datetime1">
              <a:rPr lang="en-IN" smtClean="0"/>
              <a:pPr/>
              <a:t>13-06-2023</a:t>
            </a:fld>
            <a:endParaRPr lang="en-IN"/>
          </a:p>
        </p:txBody>
      </p:sp>
      <p:sp>
        <p:nvSpPr>
          <p:cNvPr id="5" name="Footer Placeholder 4">
            <a:extLst>
              <a:ext uri="{FF2B5EF4-FFF2-40B4-BE49-F238E27FC236}">
                <a16:creationId xmlns="" xmlns:a16="http://schemas.microsoft.com/office/drawing/2014/main" id="{9522AA19-EE50-43B1-AE91-BD1DDB38BCC4}"/>
              </a:ext>
            </a:extLst>
          </p:cNvPr>
          <p:cNvSpPr>
            <a:spLocks noGrp="1"/>
          </p:cNvSpPr>
          <p:nvPr>
            <p:ph type="ftr" sz="quarter" idx="11"/>
          </p:nvPr>
        </p:nvSpPr>
        <p:spPr>
          <a:xfrm>
            <a:off x="1447800" y="6492875"/>
            <a:ext cx="6905001" cy="365125"/>
          </a:xfrm>
        </p:spPr>
        <p:txBody>
          <a:bodyPr/>
          <a:lstStyle/>
          <a:p>
            <a:r>
              <a:rPr lang="en-US" b="0" dirty="0" smtClean="0">
                <a:cs typeface="Leelawadee" panose="020B0502040204020203"/>
              </a:rPr>
              <a:t>Senior Design Project (</a:t>
            </a:r>
            <a:r>
              <a:rPr lang="en-US" dirty="0" err="1" smtClean="0">
                <a:cs typeface="Leelawadee" panose="020B0502040204020203"/>
              </a:rPr>
              <a:t>Siksha</a:t>
            </a:r>
            <a:r>
              <a:rPr lang="en-US" dirty="0" smtClean="0">
                <a:cs typeface="Leelawadee" panose="020B0502040204020203"/>
              </a:rPr>
              <a:t> ‘O’ </a:t>
            </a:r>
            <a:r>
              <a:rPr lang="en-US" dirty="0" err="1" smtClean="0">
                <a:cs typeface="Leelawadee" panose="020B0502040204020203"/>
              </a:rPr>
              <a:t>Anusandhan</a:t>
            </a:r>
            <a:r>
              <a:rPr lang="en-US" dirty="0" smtClean="0">
                <a:cs typeface="Leelawadee" panose="020B0502040204020203"/>
              </a:rPr>
              <a:t> </a:t>
            </a:r>
            <a:r>
              <a:rPr lang="en-US" b="0" dirty="0" smtClean="0">
                <a:cs typeface="Leelawadee" panose="020B0502040204020203"/>
              </a:rPr>
              <a:t>) </a:t>
            </a:r>
            <a:endParaRPr lang="en-IN" dirty="0" smtClean="0"/>
          </a:p>
          <a:p>
            <a:endParaRPr lang="en-IN" dirty="0"/>
          </a:p>
        </p:txBody>
      </p:sp>
      <p:sp>
        <p:nvSpPr>
          <p:cNvPr id="6" name="Slide Number Placeholder 5">
            <a:extLst>
              <a:ext uri="{FF2B5EF4-FFF2-40B4-BE49-F238E27FC236}">
                <a16:creationId xmlns="" xmlns:a16="http://schemas.microsoft.com/office/drawing/2014/main" id="{3EED7361-8AF9-49A3-B25B-B1043E057DE8}"/>
              </a:ext>
            </a:extLst>
          </p:cNvPr>
          <p:cNvSpPr>
            <a:spLocks noGrp="1"/>
          </p:cNvSpPr>
          <p:nvPr>
            <p:ph type="sldNum" sz="quarter" idx="12"/>
          </p:nvPr>
        </p:nvSpPr>
        <p:spPr/>
        <p:txBody>
          <a:bodyPr/>
          <a:lstStyle/>
          <a:p>
            <a:fld id="{ADFB7573-0EEC-4F18-B4D8-B9624EC7F9C7}" type="slidenum">
              <a:rPr lang="en-IN" smtClean="0"/>
              <a:pPr/>
              <a:t>5</a:t>
            </a:fld>
            <a:endParaRPr lang="en-IN"/>
          </a:p>
        </p:txBody>
      </p:sp>
      <p:graphicFrame>
        <p:nvGraphicFramePr>
          <p:cNvPr id="8" name="Content Placeholder 3">
            <a:extLst>
              <a:ext uri="{FF2B5EF4-FFF2-40B4-BE49-F238E27FC236}">
                <a16:creationId xmlns="" xmlns:a16="http://schemas.microsoft.com/office/drawing/2014/main" id="{89876CDF-C4CA-304D-B206-A67FA96F124C}"/>
              </a:ext>
            </a:extLst>
          </p:cNvPr>
          <p:cNvGraphicFramePr>
            <a:graphicFrameLocks/>
          </p:cNvGraphicFramePr>
          <p:nvPr>
            <p:extLst>
              <p:ext uri="{D42A27DB-BD31-4B8C-83A1-F6EECF244321}">
                <p14:modId xmlns="" xmlns:p14="http://schemas.microsoft.com/office/powerpoint/2010/main" val="2650671168"/>
              </p:ext>
            </p:extLst>
          </p:nvPr>
        </p:nvGraphicFramePr>
        <p:xfrm>
          <a:off x="188005" y="1071418"/>
          <a:ext cx="8785076" cy="4869180"/>
        </p:xfrm>
        <a:graphic>
          <a:graphicData uri="http://schemas.openxmlformats.org/drawingml/2006/table">
            <a:tbl>
              <a:tblPr firstRow="1" bandRow="1">
                <a:tableStyleId>{5C22544A-7EE6-4342-B048-85BDC9FD1C3A}</a:tableStyleId>
              </a:tblPr>
              <a:tblGrid>
                <a:gridCol w="561473">
                  <a:extLst>
                    <a:ext uri="{9D8B030D-6E8A-4147-A177-3AD203B41FA5}">
                      <a16:colId xmlns="" xmlns:a16="http://schemas.microsoft.com/office/drawing/2014/main" val="20000"/>
                    </a:ext>
                  </a:extLst>
                </a:gridCol>
                <a:gridCol w="1282522">
                  <a:extLst>
                    <a:ext uri="{9D8B030D-6E8A-4147-A177-3AD203B41FA5}">
                      <a16:colId xmlns="" xmlns:a16="http://schemas.microsoft.com/office/drawing/2014/main" val="20001"/>
                    </a:ext>
                  </a:extLst>
                </a:gridCol>
                <a:gridCol w="1617765">
                  <a:extLst>
                    <a:ext uri="{9D8B030D-6E8A-4147-A177-3AD203B41FA5}">
                      <a16:colId xmlns="" xmlns:a16="http://schemas.microsoft.com/office/drawing/2014/main" val="20002"/>
                    </a:ext>
                  </a:extLst>
                </a:gridCol>
                <a:gridCol w="5323316">
                  <a:extLst>
                    <a:ext uri="{9D8B030D-6E8A-4147-A177-3AD203B41FA5}">
                      <a16:colId xmlns="" xmlns:a16="http://schemas.microsoft.com/office/drawing/2014/main" val="20003"/>
                    </a:ext>
                  </a:extLst>
                </a:gridCol>
              </a:tblGrid>
              <a:tr h="597408">
                <a:tc>
                  <a:txBody>
                    <a:bodyPr/>
                    <a:lstStyle/>
                    <a:p>
                      <a:r>
                        <a:rPr lang="en-IN" sz="1800" dirty="0" err="1">
                          <a:latin typeface="Times New Roman" panose="02020603050405020304" pitchFamily="18" charset="0"/>
                          <a:cs typeface="Times New Roman" panose="02020603050405020304" pitchFamily="18" charset="0"/>
                        </a:rPr>
                        <a:t>Sl</a:t>
                      </a:r>
                      <a:r>
                        <a:rPr lang="en-IN" sz="1800" dirty="0">
                          <a:latin typeface="Times New Roman" panose="02020603050405020304" pitchFamily="18" charset="0"/>
                          <a:cs typeface="Times New Roman" panose="02020603050405020304" pitchFamily="18" charset="0"/>
                        </a:rPr>
                        <a:t> No.</a:t>
                      </a:r>
                    </a:p>
                  </a:txBody>
                  <a:tcPr marL="68580" marR="68580" marT="34290" marB="34290"/>
                </a:tc>
                <a:tc>
                  <a:txBody>
                    <a:bodyPr/>
                    <a:lstStyle/>
                    <a:p>
                      <a:r>
                        <a:rPr lang="en-IN" sz="1800" dirty="0">
                          <a:latin typeface="Times New Roman" panose="02020603050405020304" pitchFamily="18" charset="0"/>
                          <a:cs typeface="Times New Roman" panose="02020603050405020304" pitchFamily="18" charset="0"/>
                        </a:rPr>
                        <a:t>Author</a:t>
                      </a:r>
                    </a:p>
                  </a:txBody>
                  <a:tcPr marL="68580" marR="68580" marT="34290" marB="34290"/>
                </a:tc>
                <a:tc>
                  <a:txBody>
                    <a:bodyPr/>
                    <a:lstStyle/>
                    <a:p>
                      <a:r>
                        <a:rPr lang="en-IN" sz="1800" dirty="0">
                          <a:latin typeface="Times New Roman" panose="02020603050405020304" pitchFamily="18" charset="0"/>
                          <a:cs typeface="Times New Roman" panose="02020603050405020304" pitchFamily="18" charset="0"/>
                        </a:rPr>
                        <a:t>Techniques</a:t>
                      </a:r>
                    </a:p>
                  </a:txBody>
                  <a:tcPr marL="68580" marR="68580" marT="34290" marB="34290"/>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dirty="0" smtClean="0">
                          <a:latin typeface="Times New Roman" panose="02020603050405020304" pitchFamily="18" charset="0"/>
                          <a:cs typeface="Times New Roman" panose="02020603050405020304" pitchFamily="18" charset="0"/>
                        </a:rPr>
                        <a:t>Work details</a:t>
                      </a:r>
                    </a:p>
                    <a:p>
                      <a:endParaRPr lang="en-IN" sz="1800" dirty="0">
                        <a:latin typeface="Times New Roman" panose="02020603050405020304" pitchFamily="18" charset="0"/>
                        <a:cs typeface="Times New Roman" panose="02020603050405020304" pitchFamily="18" charset="0"/>
                      </a:endParaRPr>
                    </a:p>
                  </a:txBody>
                  <a:tcPr marL="68580" marR="68580" marT="34290" marB="34290"/>
                </a:tc>
                <a:extLst>
                  <a:ext uri="{0D108BD9-81ED-4DB2-BD59-A6C34878D82A}">
                    <a16:rowId xmlns="" xmlns:a16="http://schemas.microsoft.com/office/drawing/2014/main" val="10000"/>
                  </a:ext>
                </a:extLst>
              </a:tr>
              <a:tr h="1774998">
                <a:tc>
                  <a:txBody>
                    <a:bodyPr/>
                    <a:lstStyle/>
                    <a:p>
                      <a:r>
                        <a:rPr lang="en-IN" sz="1800" dirty="0">
                          <a:latin typeface="Times New Roman" panose="02020603050405020304" pitchFamily="18" charset="0"/>
                          <a:cs typeface="Times New Roman" panose="02020603050405020304" pitchFamily="18" charset="0"/>
                        </a:rPr>
                        <a:t>3.</a:t>
                      </a: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Yong Li, </a:t>
                      </a:r>
                      <a:r>
                        <a:rPr lang="en-IN" sz="1800" b="0" i="0" kern="1200" dirty="0" err="1">
                          <a:solidFill>
                            <a:schemeClr val="dk1"/>
                          </a:solidFill>
                          <a:effectLst/>
                          <a:latin typeface="Times New Roman" panose="02020603050405020304" pitchFamily="18" charset="0"/>
                          <a:ea typeface="+mn-ea"/>
                          <a:cs typeface="Times New Roman" panose="02020603050405020304" pitchFamily="18" charset="0"/>
                        </a:rPr>
                        <a:t>Jiefeng</a:t>
                      </a:r>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 Hu</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u="none" kern="1200" dirty="0">
                          <a:solidFill>
                            <a:schemeClr val="dk1"/>
                          </a:solidFill>
                          <a:effectLst/>
                          <a:latin typeface="Times New Roman" panose="02020603050405020304" pitchFamily="18" charset="0"/>
                          <a:ea typeface="+mn-ea"/>
                          <a:cs typeface="Times New Roman" panose="02020603050405020304" pitchFamily="18" charset="0"/>
                        </a:rPr>
                        <a:t>[3]</a:t>
                      </a:r>
                      <a:endParaRPr lang="en-IN" sz="1800" u="none" dirty="0">
                        <a:latin typeface="Times New Roman" panose="02020603050405020304" pitchFamily="18" charset="0"/>
                        <a:cs typeface="Times New Roman" panose="02020603050405020304" pitchFamily="18" charset="0"/>
                      </a:endParaRP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Types of Dynamic charging for EV</a:t>
                      </a:r>
                    </a:p>
                  </a:txBody>
                  <a:tcPr marL="68580" marR="68580" marT="34290" marB="34290"/>
                </a:tc>
                <a:tc>
                  <a:txBody>
                    <a:bodyPr/>
                    <a:lstStyle/>
                    <a:p>
                      <a:pPr marL="285750" indent="-285750">
                        <a:buFont typeface="Arial" panose="020B0604020202020204" pitchFamily="34" charset="0"/>
                        <a:buChar cha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Wireless Capacitive Electric Vehicle Charging System.</a:t>
                      </a:r>
                    </a:p>
                    <a:p>
                      <a:pPr marL="285750" indent="-285750">
                        <a:buFont typeface="Arial" panose="020B0604020202020204" pitchFamily="34" charset="0"/>
                        <a:buChar cha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Permanent Magnetic Gear Wireless Electric Vehicle Charging System. </a:t>
                      </a:r>
                    </a:p>
                    <a:p>
                      <a:pPr marL="285750" indent="-285750">
                        <a:buFont typeface="Arial" panose="020B0604020202020204" pitchFamily="34" charset="0"/>
                        <a:buChar cha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The Inductive Wireless Electric Vehicle Charging System.</a:t>
                      </a:r>
                    </a:p>
                    <a:p>
                      <a:pPr marL="285750" indent="-285750">
                        <a:buFont typeface="Arial" panose="020B0604020202020204" pitchFamily="34" charset="0"/>
                        <a:buChar cha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Resonant induction Electric Vehicle Charging System.</a:t>
                      </a:r>
                    </a:p>
                  </a:txBody>
                  <a:tcPr marL="68580" marR="68580" marT="34290" marB="34290"/>
                </a:tc>
                <a:extLst>
                  <a:ext uri="{0D108BD9-81ED-4DB2-BD59-A6C34878D82A}">
                    <a16:rowId xmlns="" xmlns:a16="http://schemas.microsoft.com/office/drawing/2014/main" val="10001"/>
                  </a:ext>
                </a:extLst>
              </a:tr>
              <a:tr h="1924981">
                <a:tc>
                  <a:txBody>
                    <a:bodyPr/>
                    <a:lstStyle/>
                    <a:p>
                      <a:r>
                        <a:rPr lang="en-US" sz="1800" dirty="0">
                          <a:latin typeface="Times New Roman" panose="02020603050405020304" pitchFamily="18" charset="0"/>
                          <a:cs typeface="Times New Roman" panose="02020603050405020304" pitchFamily="18" charset="0"/>
                        </a:rPr>
                        <a:t>4.</a:t>
                      </a:r>
                      <a:endParaRPr lang="en-IN" sz="1800" dirty="0">
                        <a:latin typeface="Times New Roman" panose="02020603050405020304" pitchFamily="18" charset="0"/>
                        <a:cs typeface="Times New Roman" panose="02020603050405020304" pitchFamily="18" charset="0"/>
                      </a:endParaRP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err="1">
                          <a:solidFill>
                            <a:srgbClr val="222222"/>
                          </a:solidFill>
                          <a:effectLst/>
                          <a:latin typeface="Times New Roman" panose="02020603050405020304" pitchFamily="18" charset="0"/>
                          <a:cs typeface="Times New Roman" panose="02020603050405020304" pitchFamily="18" charset="0"/>
                        </a:rPr>
                        <a:t>Alhamroun,Ibrahim</a:t>
                      </a:r>
                      <a:endParaRPr lang="en-IN" sz="1800" b="0" i="0" u="none" kern="1200" dirty="0">
                        <a:solidFill>
                          <a:schemeClr val="dk1"/>
                        </a:solidFill>
                        <a:effectLst/>
                        <a:latin typeface="Times New Roman" panose="02020603050405020304" pitchFamily="18" charset="0"/>
                        <a:ea typeface="+mn-ea"/>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u="none" kern="1200" dirty="0">
                          <a:solidFill>
                            <a:schemeClr val="dk1"/>
                          </a:solidFill>
                          <a:effectLst/>
                          <a:latin typeface="Times New Roman" panose="02020603050405020304" pitchFamily="18" charset="0"/>
                          <a:ea typeface="+mn-ea"/>
                          <a:cs typeface="Times New Roman" panose="02020603050405020304" pitchFamily="18" charset="0"/>
                        </a:rPr>
                        <a:t>[4]</a:t>
                      </a:r>
                      <a:endParaRPr lang="en-IN" sz="1800" u="none" dirty="0">
                        <a:latin typeface="Times New Roman" panose="02020603050405020304" pitchFamily="18" charset="0"/>
                        <a:cs typeface="Times New Roman" panose="02020603050405020304" pitchFamily="18" charset="0"/>
                      </a:endParaRP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Inductive wireless charging</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endParaRPr lang="en-IN" sz="18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800" dirty="0">
                        <a:latin typeface="Times New Roman" panose="02020603050405020304" pitchFamily="18" charset="0"/>
                        <a:cs typeface="Times New Roman" panose="02020603050405020304" pitchFamily="18" charset="0"/>
                      </a:endParaRPr>
                    </a:p>
                  </a:txBody>
                  <a:tcPr marL="68580" marR="68580" marT="34290" marB="34290"/>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b="0" i="0" dirty="0">
                          <a:latin typeface="Times New Roman" panose="02020603050405020304" pitchFamily="18" charset="0"/>
                          <a:ea typeface="Times New Roman"/>
                          <a:cs typeface="Times New Roman" panose="02020603050405020304" pitchFamily="18" charset="0"/>
                          <a:sym typeface="Times New Roman"/>
                        </a:rPr>
                        <a:t>The basic principle of inductive wireless charging(IWC) is </a:t>
                      </a:r>
                      <a:r>
                        <a:rPr lang="en-US" sz="1800" b="0" i="0" u="none" dirty="0">
                          <a:solidFill>
                            <a:schemeClr val="tx1"/>
                          </a:solidFill>
                          <a:latin typeface="Times New Roman" panose="02020603050405020304" pitchFamily="18" charset="0"/>
                          <a:ea typeface="Times New Roman"/>
                          <a:cs typeface="Times New Roman" panose="02020603050405020304" pitchFamily="18" charset="0"/>
                          <a:sym typeface="Times New Roman"/>
                          <a:hlinkClick r:id="rId2">
                            <a:extLst>
                              <a:ext uri="{A12FA001-AC4F-418D-AE19-62706E023703}">
                                <ahyp:hlinkClr xmlns="" xmlns:ahyp="http://schemas.microsoft.com/office/drawing/2018/hyperlinkcolor" val="tx"/>
                              </a:ext>
                            </a:extLst>
                          </a:hlinkClick>
                        </a:rPr>
                        <a:t>Faraday's law of induction</a:t>
                      </a:r>
                      <a:r>
                        <a:rPr lang="en-US" sz="1800" b="0" i="0" u="none" dirty="0">
                          <a:solidFill>
                            <a:schemeClr val="tx1"/>
                          </a:solidFill>
                          <a:latin typeface="Times New Roman" panose="02020603050405020304" pitchFamily="18" charset="0"/>
                          <a:ea typeface="Times New Roman"/>
                          <a:cs typeface="Times New Roman" panose="02020603050405020304" pitchFamily="18" charset="0"/>
                          <a:sym typeface="Times New Roman"/>
                        </a:rPr>
                        <a:t>. </a:t>
                      </a:r>
                      <a:endParaRPr lang="en-US" b="0" u="none" dirty="0">
                        <a:solidFill>
                          <a:schemeClr val="tx1"/>
                        </a:solidFill>
                        <a:latin typeface="Times New Roman" panose="02020603050405020304" pitchFamily="18" charset="0"/>
                        <a:cs typeface="Times New Roman" panose="02020603050405020304" pitchFamily="18"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dirty="0">
                          <a:latin typeface="Times New Roman" panose="02020603050405020304" pitchFamily="18" charset="0"/>
                          <a:ea typeface="Times New Roman"/>
                          <a:cs typeface="Times New Roman" panose="02020603050405020304" pitchFamily="18" charset="0"/>
                          <a:sym typeface="Times New Roman"/>
                        </a:rPr>
                        <a:t>The </a:t>
                      </a:r>
                      <a:r>
                        <a:rPr lang="en-US" sz="1800" b="0" i="0" dirty="0">
                          <a:latin typeface="Times New Roman" panose="02020603050405020304" pitchFamily="18" charset="0"/>
                          <a:ea typeface="Times New Roman"/>
                          <a:cs typeface="Times New Roman" panose="02020603050405020304" pitchFamily="18" charset="0"/>
                          <a:sym typeface="Times New Roman"/>
                        </a:rPr>
                        <a:t>wireless transmission of power is achieved by mutual induction of magnetic field between transmitter and receiver coil.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8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1800" b="0" i="0" kern="1200" dirty="0">
                        <a:solidFill>
                          <a:schemeClr val="dk1"/>
                        </a:solidFill>
                        <a:effectLst/>
                        <a:latin typeface="Times New Roman" panose="02020603050405020304" pitchFamily="18" charset="0"/>
                        <a:ea typeface="+mn-ea"/>
                        <a:cs typeface="Times New Roman" panose="02020603050405020304" pitchFamily="18" charset="0"/>
                      </a:endParaRPr>
                    </a:p>
                  </a:txBody>
                  <a:tcPr marL="68580" marR="68580" marT="34290" marB="34290"/>
                </a:tc>
                <a:extLst>
                  <a:ext uri="{0D108BD9-81ED-4DB2-BD59-A6C34878D82A}">
                    <a16:rowId xmlns="" xmlns:a16="http://schemas.microsoft.com/office/drawing/2014/main" val="10002"/>
                  </a:ext>
                </a:extLst>
              </a:tr>
            </a:tbl>
          </a:graphicData>
        </a:graphic>
      </p:graphicFrame>
      <p:pic>
        <p:nvPicPr>
          <p:cNvPr id="7" name="Picture 2" descr="Odisha Jobs - Vacancy At SOA-University October-2019">
            <a:extLst>
              <a:ext uri="{FF2B5EF4-FFF2-40B4-BE49-F238E27FC236}">
                <a16:creationId xmlns="" xmlns:a16="http://schemas.microsoft.com/office/drawing/2014/main" id="{EF25C4DA-67A9-1DB1-DC71-4FD84F9D425C}"/>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077200" y="304800"/>
            <a:ext cx="483108" cy="482398"/>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72359094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75DA67D-7919-4BD9-85F8-F9B052700BED}"/>
              </a:ext>
            </a:extLst>
          </p:cNvPr>
          <p:cNvSpPr>
            <a:spLocks noGrp="1"/>
          </p:cNvSpPr>
          <p:nvPr>
            <p:ph type="title"/>
          </p:nvPr>
        </p:nvSpPr>
        <p:spPr/>
        <p:txBody>
          <a:bodyPr>
            <a:normAutofit fontScale="90000"/>
          </a:bodyPr>
          <a:lstStyle/>
          <a:p>
            <a:r>
              <a:rPr lang="en-US" dirty="0"/>
              <a:t>Literature Survey	</a:t>
            </a:r>
            <a:endParaRPr lang="en-IN" dirty="0"/>
          </a:p>
        </p:txBody>
      </p:sp>
      <p:sp>
        <p:nvSpPr>
          <p:cNvPr id="4" name="Date Placeholder 3">
            <a:extLst>
              <a:ext uri="{FF2B5EF4-FFF2-40B4-BE49-F238E27FC236}">
                <a16:creationId xmlns="" xmlns:a16="http://schemas.microsoft.com/office/drawing/2014/main" id="{5A73A2C1-2501-4DAC-9128-40D36DA36C08}"/>
              </a:ext>
            </a:extLst>
          </p:cNvPr>
          <p:cNvSpPr>
            <a:spLocks noGrp="1"/>
          </p:cNvSpPr>
          <p:nvPr>
            <p:ph type="dt" sz="half" idx="10"/>
          </p:nvPr>
        </p:nvSpPr>
        <p:spPr/>
        <p:txBody>
          <a:bodyPr/>
          <a:lstStyle/>
          <a:p>
            <a:fld id="{C06AB7E8-BBD7-4FE9-80F4-3C999F840AFA}" type="datetime1">
              <a:rPr lang="en-IN" smtClean="0"/>
              <a:pPr/>
              <a:t>13-06-2023</a:t>
            </a:fld>
            <a:endParaRPr lang="en-IN"/>
          </a:p>
        </p:txBody>
      </p:sp>
      <p:sp>
        <p:nvSpPr>
          <p:cNvPr id="5" name="Footer Placeholder 4">
            <a:extLst>
              <a:ext uri="{FF2B5EF4-FFF2-40B4-BE49-F238E27FC236}">
                <a16:creationId xmlns="" xmlns:a16="http://schemas.microsoft.com/office/drawing/2014/main" id="{9522AA19-EE50-43B1-AE91-BD1DDB38BCC4}"/>
              </a:ext>
            </a:extLst>
          </p:cNvPr>
          <p:cNvSpPr>
            <a:spLocks noGrp="1"/>
          </p:cNvSpPr>
          <p:nvPr>
            <p:ph type="ftr" sz="quarter" idx="11"/>
          </p:nvPr>
        </p:nvSpPr>
        <p:spPr>
          <a:xfrm>
            <a:off x="1371600" y="6492875"/>
            <a:ext cx="6905001" cy="365125"/>
          </a:xfrm>
        </p:spPr>
        <p:txBody>
          <a:bodyPr/>
          <a:lstStyle/>
          <a:p>
            <a:r>
              <a:rPr lang="en-US" b="0" dirty="0" smtClean="0">
                <a:cs typeface="Leelawadee" panose="020B0502040204020203"/>
              </a:rPr>
              <a:t>Senior Design Project (</a:t>
            </a:r>
            <a:r>
              <a:rPr lang="en-US" dirty="0" err="1" smtClean="0">
                <a:cs typeface="Leelawadee" panose="020B0502040204020203"/>
              </a:rPr>
              <a:t>Siksha</a:t>
            </a:r>
            <a:r>
              <a:rPr lang="en-US" dirty="0" smtClean="0">
                <a:cs typeface="Leelawadee" panose="020B0502040204020203"/>
              </a:rPr>
              <a:t> ‘O’ </a:t>
            </a:r>
            <a:r>
              <a:rPr lang="en-US" dirty="0" err="1" smtClean="0">
                <a:cs typeface="Leelawadee" panose="020B0502040204020203"/>
              </a:rPr>
              <a:t>Anusandhan</a:t>
            </a:r>
            <a:r>
              <a:rPr lang="en-US" dirty="0" smtClean="0">
                <a:cs typeface="Leelawadee" panose="020B0502040204020203"/>
              </a:rPr>
              <a:t> </a:t>
            </a:r>
            <a:r>
              <a:rPr lang="en-US" b="0" dirty="0" smtClean="0">
                <a:cs typeface="Leelawadee" panose="020B0502040204020203"/>
              </a:rPr>
              <a:t>) </a:t>
            </a:r>
            <a:endParaRPr lang="en-IN" dirty="0" smtClean="0"/>
          </a:p>
          <a:p>
            <a:endParaRPr lang="en-IN" dirty="0"/>
          </a:p>
        </p:txBody>
      </p:sp>
      <p:sp>
        <p:nvSpPr>
          <p:cNvPr id="6" name="Slide Number Placeholder 5">
            <a:extLst>
              <a:ext uri="{FF2B5EF4-FFF2-40B4-BE49-F238E27FC236}">
                <a16:creationId xmlns="" xmlns:a16="http://schemas.microsoft.com/office/drawing/2014/main" id="{3EED7361-8AF9-49A3-B25B-B1043E057DE8}"/>
              </a:ext>
            </a:extLst>
          </p:cNvPr>
          <p:cNvSpPr>
            <a:spLocks noGrp="1"/>
          </p:cNvSpPr>
          <p:nvPr>
            <p:ph type="sldNum" sz="quarter" idx="12"/>
          </p:nvPr>
        </p:nvSpPr>
        <p:spPr/>
        <p:txBody>
          <a:bodyPr/>
          <a:lstStyle/>
          <a:p>
            <a:fld id="{ADFB7573-0EEC-4F18-B4D8-B9624EC7F9C7}" type="slidenum">
              <a:rPr lang="en-IN" smtClean="0"/>
              <a:pPr/>
              <a:t>6</a:t>
            </a:fld>
            <a:endParaRPr lang="en-IN"/>
          </a:p>
        </p:txBody>
      </p:sp>
      <p:graphicFrame>
        <p:nvGraphicFramePr>
          <p:cNvPr id="8" name="Content Placeholder 3">
            <a:extLst>
              <a:ext uri="{FF2B5EF4-FFF2-40B4-BE49-F238E27FC236}">
                <a16:creationId xmlns="" xmlns:a16="http://schemas.microsoft.com/office/drawing/2014/main" id="{89876CDF-C4CA-304D-B206-A67FA96F124C}"/>
              </a:ext>
            </a:extLst>
          </p:cNvPr>
          <p:cNvGraphicFramePr>
            <a:graphicFrameLocks/>
          </p:cNvGraphicFramePr>
          <p:nvPr>
            <p:extLst>
              <p:ext uri="{D42A27DB-BD31-4B8C-83A1-F6EECF244321}">
                <p14:modId xmlns="" xmlns:p14="http://schemas.microsoft.com/office/powerpoint/2010/main" val="1725619706"/>
              </p:ext>
            </p:extLst>
          </p:nvPr>
        </p:nvGraphicFramePr>
        <p:xfrm>
          <a:off x="188005" y="1071418"/>
          <a:ext cx="8785076" cy="4358640"/>
        </p:xfrm>
        <a:graphic>
          <a:graphicData uri="http://schemas.openxmlformats.org/drawingml/2006/table">
            <a:tbl>
              <a:tblPr firstRow="1" bandRow="1">
                <a:tableStyleId>{5C22544A-7EE6-4342-B048-85BDC9FD1C3A}</a:tableStyleId>
              </a:tblPr>
              <a:tblGrid>
                <a:gridCol w="561473">
                  <a:extLst>
                    <a:ext uri="{9D8B030D-6E8A-4147-A177-3AD203B41FA5}">
                      <a16:colId xmlns="" xmlns:a16="http://schemas.microsoft.com/office/drawing/2014/main" val="20000"/>
                    </a:ext>
                  </a:extLst>
                </a:gridCol>
                <a:gridCol w="1282522">
                  <a:extLst>
                    <a:ext uri="{9D8B030D-6E8A-4147-A177-3AD203B41FA5}">
                      <a16:colId xmlns="" xmlns:a16="http://schemas.microsoft.com/office/drawing/2014/main" val="20001"/>
                    </a:ext>
                  </a:extLst>
                </a:gridCol>
                <a:gridCol w="1617765">
                  <a:extLst>
                    <a:ext uri="{9D8B030D-6E8A-4147-A177-3AD203B41FA5}">
                      <a16:colId xmlns="" xmlns:a16="http://schemas.microsoft.com/office/drawing/2014/main" val="20002"/>
                    </a:ext>
                  </a:extLst>
                </a:gridCol>
                <a:gridCol w="5323316">
                  <a:extLst>
                    <a:ext uri="{9D8B030D-6E8A-4147-A177-3AD203B41FA5}">
                      <a16:colId xmlns="" xmlns:a16="http://schemas.microsoft.com/office/drawing/2014/main" val="20003"/>
                    </a:ext>
                  </a:extLst>
                </a:gridCol>
              </a:tblGrid>
              <a:tr h="557674">
                <a:tc>
                  <a:txBody>
                    <a:bodyPr/>
                    <a:lstStyle/>
                    <a:p>
                      <a:r>
                        <a:rPr lang="en-IN" sz="1800" dirty="0" err="1">
                          <a:latin typeface="Times New Roman" panose="02020603050405020304" pitchFamily="18" charset="0"/>
                          <a:cs typeface="Times New Roman" panose="02020603050405020304" pitchFamily="18" charset="0"/>
                        </a:rPr>
                        <a:t>Sl</a:t>
                      </a:r>
                      <a:r>
                        <a:rPr lang="en-IN" sz="1800" dirty="0">
                          <a:latin typeface="Times New Roman" panose="02020603050405020304" pitchFamily="18" charset="0"/>
                          <a:cs typeface="Times New Roman" panose="02020603050405020304" pitchFamily="18" charset="0"/>
                        </a:rPr>
                        <a:t> No.</a:t>
                      </a:r>
                    </a:p>
                  </a:txBody>
                  <a:tcPr marL="68580" marR="68580" marT="34290" marB="34290"/>
                </a:tc>
                <a:tc>
                  <a:txBody>
                    <a:bodyPr/>
                    <a:lstStyle/>
                    <a:p>
                      <a:r>
                        <a:rPr lang="en-IN" sz="1800" dirty="0">
                          <a:latin typeface="Times New Roman" panose="02020603050405020304" pitchFamily="18" charset="0"/>
                          <a:cs typeface="Times New Roman" panose="02020603050405020304" pitchFamily="18" charset="0"/>
                        </a:rPr>
                        <a:t>Author</a:t>
                      </a:r>
                    </a:p>
                  </a:txBody>
                  <a:tcPr marL="68580" marR="68580" marT="34290" marB="34290"/>
                </a:tc>
                <a:tc>
                  <a:txBody>
                    <a:bodyPr/>
                    <a:lstStyle/>
                    <a:p>
                      <a:r>
                        <a:rPr lang="en-IN" sz="1800" dirty="0">
                          <a:latin typeface="Times New Roman" panose="02020603050405020304" pitchFamily="18" charset="0"/>
                          <a:cs typeface="Times New Roman" panose="02020603050405020304" pitchFamily="18" charset="0"/>
                        </a:rPr>
                        <a:t>Techniques</a:t>
                      </a:r>
                    </a:p>
                  </a:txBody>
                  <a:tcPr marL="68580" marR="68580" marT="34290" marB="34290"/>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dirty="0" smtClean="0">
                          <a:latin typeface="Times New Roman" panose="02020603050405020304" pitchFamily="18" charset="0"/>
                          <a:cs typeface="Times New Roman" panose="02020603050405020304" pitchFamily="18" charset="0"/>
                        </a:rPr>
                        <a:t>Work details</a:t>
                      </a:r>
                    </a:p>
                    <a:p>
                      <a:endParaRPr lang="en-IN" sz="1800" dirty="0">
                        <a:latin typeface="Times New Roman" panose="02020603050405020304" pitchFamily="18" charset="0"/>
                        <a:cs typeface="Times New Roman" panose="02020603050405020304" pitchFamily="18" charset="0"/>
                      </a:endParaRPr>
                    </a:p>
                  </a:txBody>
                  <a:tcPr marL="68580" marR="68580" marT="34290" marB="34290"/>
                </a:tc>
                <a:extLst>
                  <a:ext uri="{0D108BD9-81ED-4DB2-BD59-A6C34878D82A}">
                    <a16:rowId xmlns="" xmlns:a16="http://schemas.microsoft.com/office/drawing/2014/main" val="10000"/>
                  </a:ext>
                </a:extLst>
              </a:tr>
              <a:tr h="2407410">
                <a:tc>
                  <a:txBody>
                    <a:bodyPr/>
                    <a:lstStyle/>
                    <a:p>
                      <a:r>
                        <a:rPr lang="en-IN" sz="1800" dirty="0">
                          <a:latin typeface="Times New Roman" panose="02020603050405020304" pitchFamily="18" charset="0"/>
                          <a:cs typeface="Times New Roman" panose="02020603050405020304" pitchFamily="18" charset="0"/>
                        </a:rPr>
                        <a:t>5.</a:t>
                      </a: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dirty="0" err="1">
                          <a:solidFill>
                            <a:srgbClr val="222222"/>
                          </a:solidFill>
                          <a:effectLst/>
                          <a:latin typeface="Times New Roman" panose="02020603050405020304" pitchFamily="18" charset="0"/>
                          <a:cs typeface="Times New Roman" panose="02020603050405020304" pitchFamily="18" charset="0"/>
                        </a:rPr>
                        <a:t>Musavi</a:t>
                      </a:r>
                      <a:r>
                        <a:rPr lang="en-IN" sz="1800" b="0" i="0" dirty="0">
                          <a:solidFill>
                            <a:srgbClr val="222222"/>
                          </a:solidFill>
                          <a:effectLst/>
                          <a:latin typeface="Times New Roman" panose="02020603050405020304" pitchFamily="18" charset="0"/>
                          <a:cs typeface="Times New Roman" panose="02020603050405020304" pitchFamily="18" charset="0"/>
                        </a:rPr>
                        <a:t>, </a:t>
                      </a:r>
                      <a:r>
                        <a:rPr lang="en-IN" sz="1800" b="0" i="0" dirty="0" err="1">
                          <a:solidFill>
                            <a:srgbClr val="222222"/>
                          </a:solidFill>
                          <a:effectLst/>
                          <a:latin typeface="Times New Roman" panose="02020603050405020304" pitchFamily="18" charset="0"/>
                          <a:cs typeface="Times New Roman" panose="02020603050405020304" pitchFamily="18" charset="0"/>
                        </a:rPr>
                        <a:t>Fariborz</a:t>
                      </a:r>
                      <a:r>
                        <a:rPr lang="en-IN" sz="1800" b="0" i="0" dirty="0">
                          <a:solidFill>
                            <a:srgbClr val="222222"/>
                          </a:solidFill>
                          <a:effectLst/>
                          <a:latin typeface="Times New Roman" panose="02020603050405020304" pitchFamily="18" charset="0"/>
                          <a:cs typeface="Times New Roman" panose="02020603050405020304" pitchFamily="18" charset="0"/>
                        </a:rPr>
                        <a:t>, Murray Edington</a:t>
                      </a:r>
                      <a:endParaRPr lang="en-IN" sz="1800" b="0" i="0" kern="1200" dirty="0">
                        <a:solidFill>
                          <a:schemeClr val="dk1"/>
                        </a:solidFill>
                        <a:effectLst/>
                        <a:latin typeface="Times New Roman" panose="02020603050405020304" pitchFamily="18" charset="0"/>
                        <a:ea typeface="+mn-ea"/>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u="none" kern="1200" dirty="0">
                          <a:solidFill>
                            <a:schemeClr val="dk1"/>
                          </a:solidFill>
                          <a:effectLst/>
                          <a:latin typeface="Times New Roman" panose="02020603050405020304" pitchFamily="18" charset="0"/>
                          <a:ea typeface="+mn-ea"/>
                          <a:cs typeface="Times New Roman" panose="02020603050405020304" pitchFamily="18" charset="0"/>
                        </a:rPr>
                        <a:t>[5]</a:t>
                      </a:r>
                      <a:endParaRPr lang="en-IN" sz="1800" u="none" dirty="0">
                        <a:latin typeface="Times New Roman" panose="02020603050405020304" pitchFamily="18" charset="0"/>
                        <a:cs typeface="Times New Roman" panose="02020603050405020304" pitchFamily="18" charset="0"/>
                      </a:endParaRP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Working principle used for power transfer</a:t>
                      </a:r>
                    </a:p>
                  </a:txBody>
                  <a:tcPr marL="68580" marR="68580" marT="34290" marB="34290"/>
                </a:tc>
                <a:tc>
                  <a:txBody>
                    <a:bodyPr/>
                    <a:lstStyle/>
                    <a:p>
                      <a:pPr marL="285750" lvl="0" indent="-285750" algn="just" rtl="0">
                        <a:spcBef>
                          <a:spcPts val="1000"/>
                        </a:spcBef>
                        <a:spcAft>
                          <a:spcPts val="0"/>
                        </a:spcAft>
                        <a:buSzPts val="2000"/>
                        <a:buFont typeface="Arial"/>
                        <a:buChar char="•"/>
                      </a:pPr>
                      <a:r>
                        <a:rPr lang="en-US" sz="1800" b="0" i="0" dirty="0">
                          <a:latin typeface="Times New Roman"/>
                          <a:ea typeface="Times New Roman"/>
                          <a:cs typeface="Times New Roman"/>
                          <a:sym typeface="Times New Roman"/>
                        </a:rPr>
                        <a:t>When the main AC supply applied to the transmitter coil, it creates AC magnetic field that passes through receiver coil and this magnetic field moves electrons in receiver coil causes AC power output. </a:t>
                      </a:r>
                      <a:endParaRPr lang="en-US" dirty="0"/>
                    </a:p>
                    <a:p>
                      <a:pPr marL="285750" lvl="0" indent="-285750" algn="just" rtl="0">
                        <a:spcBef>
                          <a:spcPts val="1000"/>
                        </a:spcBef>
                        <a:spcAft>
                          <a:spcPts val="0"/>
                        </a:spcAft>
                        <a:buSzPts val="2000"/>
                        <a:buFont typeface="Arial"/>
                        <a:buChar char="•"/>
                      </a:pPr>
                      <a:r>
                        <a:rPr lang="en-US" sz="1800" b="0" i="0" dirty="0">
                          <a:latin typeface="Times New Roman"/>
                          <a:ea typeface="Times New Roman"/>
                          <a:cs typeface="Times New Roman"/>
                          <a:sym typeface="Times New Roman"/>
                        </a:rPr>
                        <a:t>This AC output is rectified and filtered to Charge the EV’s energy storage system. The amount of power transferred depends on frequency, mutual inductance and distance between transmitter and receiver coil. </a:t>
                      </a:r>
                    </a:p>
                    <a:p>
                      <a:pPr marL="285750" marR="0" lvl="0" indent="-285750" algn="just" defTabSz="914400" rtl="0" eaLnBrk="1" fontAlgn="auto" latinLnBrk="0" hangingPunct="1">
                        <a:lnSpc>
                          <a:spcPct val="100000"/>
                        </a:lnSpc>
                        <a:spcBef>
                          <a:spcPts val="1000"/>
                        </a:spcBef>
                        <a:spcAft>
                          <a:spcPts val="0"/>
                        </a:spcAft>
                        <a:buClrTx/>
                        <a:buSzPts val="2000"/>
                        <a:buFont typeface="Arial"/>
                        <a:buChar char="•"/>
                        <a:tabLst/>
                        <a:defRPr/>
                      </a:pPr>
                      <a:r>
                        <a:rPr lang="en-US" sz="1800" b="0" i="0" dirty="0">
                          <a:latin typeface="Times New Roman"/>
                          <a:ea typeface="Times New Roman"/>
                          <a:cs typeface="Times New Roman"/>
                          <a:sym typeface="Times New Roman"/>
                        </a:rPr>
                        <a:t>Operating frequency of inductive wireless charging is between 19 to 50 </a:t>
                      </a:r>
                      <a:r>
                        <a:rPr lang="en-US" sz="1800" b="0" i="0" dirty="0" err="1">
                          <a:latin typeface="Times New Roman"/>
                          <a:ea typeface="Times New Roman"/>
                          <a:cs typeface="Times New Roman"/>
                          <a:sym typeface="Times New Roman"/>
                        </a:rPr>
                        <a:t>KHz</a:t>
                      </a:r>
                      <a:r>
                        <a:rPr lang="en-US" sz="1800" b="0" i="0" dirty="0">
                          <a:latin typeface="Times New Roman"/>
                          <a:ea typeface="Times New Roman"/>
                          <a:cs typeface="Times New Roman"/>
                          <a:sym typeface="Times New Roman"/>
                        </a:rPr>
                        <a:t> [6].</a:t>
                      </a:r>
                      <a:endParaRPr lang="en-US" sz="1800" dirty="0">
                        <a:latin typeface="Times New Roman"/>
                        <a:ea typeface="Times New Roman"/>
                        <a:cs typeface="Times New Roman"/>
                        <a:sym typeface="Times New Roman"/>
                      </a:endParaRPr>
                    </a:p>
                    <a:p>
                      <a:pPr marL="285750" lvl="0" indent="-285750" algn="just" rtl="0">
                        <a:spcBef>
                          <a:spcPts val="1000"/>
                        </a:spcBef>
                        <a:spcAft>
                          <a:spcPts val="0"/>
                        </a:spcAft>
                        <a:buSzPts val="2000"/>
                        <a:buFont typeface="Arial"/>
                        <a:buChar char="•"/>
                      </a:pPr>
                      <a:endParaRPr lang="en-US" dirty="0"/>
                    </a:p>
                    <a:p>
                      <a:pPr marL="0" indent="0">
                        <a:buFont typeface="Arial" panose="020B0604020202020204" pitchFamily="34" charset="0"/>
                        <a:buNone/>
                      </a:pPr>
                      <a:endParaRPr lang="en-US" sz="1800" b="0" i="0" kern="1200" dirty="0">
                        <a:solidFill>
                          <a:schemeClr val="dk1"/>
                        </a:solidFill>
                        <a:effectLst/>
                        <a:latin typeface="Times New Roman" panose="02020603050405020304" pitchFamily="18" charset="0"/>
                        <a:ea typeface="+mn-ea"/>
                        <a:cs typeface="Times New Roman" panose="02020603050405020304" pitchFamily="18" charset="0"/>
                      </a:endParaRPr>
                    </a:p>
                  </a:txBody>
                  <a:tcPr marL="68580" marR="68580" marT="34290" marB="34290"/>
                </a:tc>
                <a:extLst>
                  <a:ext uri="{0D108BD9-81ED-4DB2-BD59-A6C34878D82A}">
                    <a16:rowId xmlns="" xmlns:a16="http://schemas.microsoft.com/office/drawing/2014/main" val="10001"/>
                  </a:ext>
                </a:extLst>
              </a:tr>
            </a:tbl>
          </a:graphicData>
        </a:graphic>
      </p:graphicFrame>
      <p:pic>
        <p:nvPicPr>
          <p:cNvPr id="7" name="Picture 2" descr="Odisha Jobs - Vacancy At SOA-University October-2019">
            <a:extLst>
              <a:ext uri="{FF2B5EF4-FFF2-40B4-BE49-F238E27FC236}">
                <a16:creationId xmlns="" xmlns:a16="http://schemas.microsoft.com/office/drawing/2014/main" id="{EF25C4DA-67A9-1DB1-DC71-4FD84F9D425C}"/>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8077200" y="304800"/>
            <a:ext cx="483108" cy="482398"/>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16138649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FBBDCC2-6D33-475E-B7AB-E070F315DCFB}"/>
              </a:ext>
            </a:extLst>
          </p:cNvPr>
          <p:cNvSpPr>
            <a:spLocks noGrp="1"/>
          </p:cNvSpPr>
          <p:nvPr>
            <p:ph type="title"/>
          </p:nvPr>
        </p:nvSpPr>
        <p:spPr/>
        <p:txBody>
          <a:bodyPr>
            <a:normAutofit fontScale="90000"/>
          </a:bodyPr>
          <a:lstStyle/>
          <a:p>
            <a:r>
              <a:rPr lang="en-US" dirty="0"/>
              <a:t>Design Scheme	</a:t>
            </a:r>
            <a:endParaRPr lang="en-IN" dirty="0"/>
          </a:p>
        </p:txBody>
      </p:sp>
      <p:sp>
        <p:nvSpPr>
          <p:cNvPr id="4" name="Date Placeholder 3">
            <a:extLst>
              <a:ext uri="{FF2B5EF4-FFF2-40B4-BE49-F238E27FC236}">
                <a16:creationId xmlns="" xmlns:a16="http://schemas.microsoft.com/office/drawing/2014/main" id="{06AF3C58-E326-42D4-919E-EF72FBD5D137}"/>
              </a:ext>
            </a:extLst>
          </p:cNvPr>
          <p:cNvSpPr>
            <a:spLocks noGrp="1"/>
          </p:cNvSpPr>
          <p:nvPr>
            <p:ph type="dt" sz="half" idx="10"/>
          </p:nvPr>
        </p:nvSpPr>
        <p:spPr/>
        <p:txBody>
          <a:bodyPr/>
          <a:lstStyle/>
          <a:p>
            <a:fld id="{99A6435B-86FB-4477-9359-4E079732371F}" type="datetime1">
              <a:rPr lang="en-IN" smtClean="0"/>
              <a:pPr/>
              <a:t>13-06-2023</a:t>
            </a:fld>
            <a:endParaRPr lang="en-IN"/>
          </a:p>
        </p:txBody>
      </p:sp>
      <p:sp>
        <p:nvSpPr>
          <p:cNvPr id="5" name="Footer Placeholder 4">
            <a:extLst>
              <a:ext uri="{FF2B5EF4-FFF2-40B4-BE49-F238E27FC236}">
                <a16:creationId xmlns="" xmlns:a16="http://schemas.microsoft.com/office/drawing/2014/main" id="{30FC01EA-0A12-4058-8A64-690329E153B6}"/>
              </a:ext>
            </a:extLst>
          </p:cNvPr>
          <p:cNvSpPr>
            <a:spLocks noGrp="1"/>
          </p:cNvSpPr>
          <p:nvPr>
            <p:ph type="ftr" sz="quarter" idx="11"/>
          </p:nvPr>
        </p:nvSpPr>
        <p:spPr>
          <a:xfrm>
            <a:off x="1447800" y="6492875"/>
            <a:ext cx="6905001" cy="365125"/>
          </a:xfrm>
        </p:spPr>
        <p:txBody>
          <a:bodyPr/>
          <a:lstStyle/>
          <a:p>
            <a:r>
              <a:rPr lang="en-US" b="0" dirty="0" smtClean="0">
                <a:cs typeface="Leelawadee" panose="020B0502040204020203"/>
              </a:rPr>
              <a:t>Senior Design Project (</a:t>
            </a:r>
            <a:r>
              <a:rPr lang="en-US" dirty="0" err="1" smtClean="0">
                <a:cs typeface="Leelawadee" panose="020B0502040204020203"/>
              </a:rPr>
              <a:t>Siksha</a:t>
            </a:r>
            <a:r>
              <a:rPr lang="en-US" dirty="0" smtClean="0">
                <a:cs typeface="Leelawadee" panose="020B0502040204020203"/>
              </a:rPr>
              <a:t> ‘O’ </a:t>
            </a:r>
            <a:r>
              <a:rPr lang="en-US" dirty="0" err="1" smtClean="0">
                <a:cs typeface="Leelawadee" panose="020B0502040204020203"/>
              </a:rPr>
              <a:t>Anusandhan</a:t>
            </a:r>
            <a:r>
              <a:rPr lang="en-US" dirty="0" smtClean="0">
                <a:cs typeface="Leelawadee" panose="020B0502040204020203"/>
              </a:rPr>
              <a:t> </a:t>
            </a:r>
            <a:r>
              <a:rPr lang="en-US" b="0" dirty="0" smtClean="0">
                <a:cs typeface="Leelawadee" panose="020B0502040204020203"/>
              </a:rPr>
              <a:t>) </a:t>
            </a:r>
            <a:endParaRPr lang="en-IN" dirty="0" smtClean="0"/>
          </a:p>
          <a:p>
            <a:endParaRPr lang="en-IN" dirty="0"/>
          </a:p>
        </p:txBody>
      </p:sp>
      <p:sp>
        <p:nvSpPr>
          <p:cNvPr id="6" name="Slide Number Placeholder 5">
            <a:extLst>
              <a:ext uri="{FF2B5EF4-FFF2-40B4-BE49-F238E27FC236}">
                <a16:creationId xmlns="" xmlns:a16="http://schemas.microsoft.com/office/drawing/2014/main" id="{E9E9D8E9-34BC-4BA8-9B48-41A92F1A1837}"/>
              </a:ext>
            </a:extLst>
          </p:cNvPr>
          <p:cNvSpPr>
            <a:spLocks noGrp="1"/>
          </p:cNvSpPr>
          <p:nvPr>
            <p:ph type="sldNum" sz="quarter" idx="12"/>
          </p:nvPr>
        </p:nvSpPr>
        <p:spPr/>
        <p:txBody>
          <a:bodyPr/>
          <a:lstStyle/>
          <a:p>
            <a:fld id="{ADFB7573-0EEC-4F18-B4D8-B9624EC7F9C7}" type="slidenum">
              <a:rPr lang="en-IN" smtClean="0"/>
              <a:pPr/>
              <a:t>7</a:t>
            </a:fld>
            <a:endParaRPr lang="en-IN"/>
          </a:p>
        </p:txBody>
      </p:sp>
      <p:pic>
        <p:nvPicPr>
          <p:cNvPr id="7" name="Google Shape;231;p28">
            <a:extLst>
              <a:ext uri="{FF2B5EF4-FFF2-40B4-BE49-F238E27FC236}">
                <a16:creationId xmlns="" xmlns:a16="http://schemas.microsoft.com/office/drawing/2014/main" id="{57DB493D-6F77-4065-035A-93943BDB9645}"/>
              </a:ext>
            </a:extLst>
          </p:cNvPr>
          <p:cNvPicPr preferRelativeResize="0"/>
          <p:nvPr/>
        </p:nvPicPr>
        <p:blipFill rotWithShape="1">
          <a:blip r:embed="rId2">
            <a:alphaModFix/>
          </a:blip>
          <a:srcRect/>
          <a:stretch/>
        </p:blipFill>
        <p:spPr>
          <a:xfrm>
            <a:off x="170916" y="1120303"/>
            <a:ext cx="8754077" cy="4975431"/>
          </a:xfrm>
          <a:prstGeom prst="rect">
            <a:avLst/>
          </a:prstGeom>
          <a:noFill/>
          <a:ln>
            <a:noFill/>
          </a:ln>
        </p:spPr>
      </p:pic>
      <p:sp>
        <p:nvSpPr>
          <p:cNvPr id="9" name="TextBox 8">
            <a:extLst>
              <a:ext uri="{FF2B5EF4-FFF2-40B4-BE49-F238E27FC236}">
                <a16:creationId xmlns="" xmlns:a16="http://schemas.microsoft.com/office/drawing/2014/main" id="{8EDCE7F0-314A-9F3F-C121-7A5988F1E882}"/>
              </a:ext>
            </a:extLst>
          </p:cNvPr>
          <p:cNvSpPr txBox="1"/>
          <p:nvPr/>
        </p:nvSpPr>
        <p:spPr>
          <a:xfrm>
            <a:off x="3970254" y="1197562"/>
            <a:ext cx="5002830" cy="646331"/>
          </a:xfrm>
          <a:prstGeom prst="rect">
            <a:avLst/>
          </a:prstGeom>
          <a:noFill/>
        </p:spPr>
        <p:txBody>
          <a:bodyPr wrap="square">
            <a:spAutoFit/>
          </a:bodyPr>
          <a:lstStyle/>
          <a:p>
            <a:pPr marL="285750" indent="-285750">
              <a:buFont typeface="Wingdings" panose="05000000000000000000" pitchFamily="2" charset="2"/>
              <a:buChar char="Ø"/>
            </a:pPr>
            <a:r>
              <a:rPr lang="en-US" dirty="0">
                <a:latin typeface="Times New Roman"/>
                <a:ea typeface="Times New Roman"/>
                <a:cs typeface="Times New Roman"/>
                <a:sym typeface="Times New Roman"/>
              </a:rPr>
              <a:t>Block diagram of a wireless power transfer for electric vehicles </a:t>
            </a:r>
            <a:endParaRPr lang="en-IN" dirty="0"/>
          </a:p>
        </p:txBody>
      </p:sp>
      <p:pic>
        <p:nvPicPr>
          <p:cNvPr id="8" name="Picture 2" descr="Odisha Jobs - Vacancy At SOA-University October-2019">
            <a:extLst>
              <a:ext uri="{FF2B5EF4-FFF2-40B4-BE49-F238E27FC236}">
                <a16:creationId xmlns="" xmlns:a16="http://schemas.microsoft.com/office/drawing/2014/main" id="{EF25C4DA-67A9-1DB1-DC71-4FD84F9D425C}"/>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077200" y="304800"/>
            <a:ext cx="483108" cy="482398"/>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2406508194"/>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FBBDCC2-6D33-475E-B7AB-E070F315DCFB}"/>
              </a:ext>
            </a:extLst>
          </p:cNvPr>
          <p:cNvSpPr>
            <a:spLocks noGrp="1"/>
          </p:cNvSpPr>
          <p:nvPr>
            <p:ph type="title"/>
          </p:nvPr>
        </p:nvSpPr>
        <p:spPr/>
        <p:txBody>
          <a:bodyPr>
            <a:normAutofit fontScale="90000"/>
          </a:bodyPr>
          <a:lstStyle/>
          <a:p>
            <a:r>
              <a:rPr lang="en-US" dirty="0" smtClean="0"/>
              <a:t>Circuit Diagram : Transmitter </a:t>
            </a:r>
            <a:r>
              <a:rPr lang="en-US" dirty="0"/>
              <a:t>	</a:t>
            </a:r>
            <a:endParaRPr lang="en-IN" dirty="0"/>
          </a:p>
        </p:txBody>
      </p:sp>
      <p:sp>
        <p:nvSpPr>
          <p:cNvPr id="4" name="Date Placeholder 3">
            <a:extLst>
              <a:ext uri="{FF2B5EF4-FFF2-40B4-BE49-F238E27FC236}">
                <a16:creationId xmlns="" xmlns:a16="http://schemas.microsoft.com/office/drawing/2014/main" id="{06AF3C58-E326-42D4-919E-EF72FBD5D137}"/>
              </a:ext>
            </a:extLst>
          </p:cNvPr>
          <p:cNvSpPr>
            <a:spLocks noGrp="1"/>
          </p:cNvSpPr>
          <p:nvPr>
            <p:ph type="dt" sz="half" idx="10"/>
          </p:nvPr>
        </p:nvSpPr>
        <p:spPr/>
        <p:txBody>
          <a:bodyPr/>
          <a:lstStyle/>
          <a:p>
            <a:fld id="{99A6435B-86FB-4477-9359-4E079732371F}" type="datetime1">
              <a:rPr lang="en-IN" smtClean="0"/>
              <a:pPr/>
              <a:t>13-06-2023</a:t>
            </a:fld>
            <a:endParaRPr lang="en-IN"/>
          </a:p>
        </p:txBody>
      </p:sp>
      <p:sp>
        <p:nvSpPr>
          <p:cNvPr id="5" name="Footer Placeholder 4">
            <a:extLst>
              <a:ext uri="{FF2B5EF4-FFF2-40B4-BE49-F238E27FC236}">
                <a16:creationId xmlns="" xmlns:a16="http://schemas.microsoft.com/office/drawing/2014/main" id="{30FC01EA-0A12-4058-8A64-690329E153B6}"/>
              </a:ext>
            </a:extLst>
          </p:cNvPr>
          <p:cNvSpPr>
            <a:spLocks noGrp="1"/>
          </p:cNvSpPr>
          <p:nvPr>
            <p:ph type="ftr" sz="quarter" idx="11"/>
          </p:nvPr>
        </p:nvSpPr>
        <p:spPr>
          <a:xfrm>
            <a:off x="1371600" y="6492875"/>
            <a:ext cx="6905001" cy="365125"/>
          </a:xfrm>
        </p:spPr>
        <p:txBody>
          <a:bodyPr/>
          <a:lstStyle/>
          <a:p>
            <a:r>
              <a:rPr lang="en-US" b="0" dirty="0" smtClean="0">
                <a:cs typeface="Leelawadee" panose="020B0502040204020203"/>
              </a:rPr>
              <a:t>Senior Design Project (</a:t>
            </a:r>
            <a:r>
              <a:rPr lang="en-US" dirty="0" err="1" smtClean="0">
                <a:cs typeface="Leelawadee" panose="020B0502040204020203"/>
              </a:rPr>
              <a:t>Siksha</a:t>
            </a:r>
            <a:r>
              <a:rPr lang="en-US" dirty="0" smtClean="0">
                <a:cs typeface="Leelawadee" panose="020B0502040204020203"/>
              </a:rPr>
              <a:t> ‘O’ </a:t>
            </a:r>
            <a:r>
              <a:rPr lang="en-US" dirty="0" err="1" smtClean="0">
                <a:cs typeface="Leelawadee" panose="020B0502040204020203"/>
              </a:rPr>
              <a:t>Anusandhan</a:t>
            </a:r>
            <a:r>
              <a:rPr lang="en-US" dirty="0" smtClean="0">
                <a:cs typeface="Leelawadee" panose="020B0502040204020203"/>
              </a:rPr>
              <a:t> </a:t>
            </a:r>
            <a:r>
              <a:rPr lang="en-US" b="0" dirty="0" smtClean="0">
                <a:cs typeface="Leelawadee" panose="020B0502040204020203"/>
              </a:rPr>
              <a:t>) </a:t>
            </a:r>
            <a:endParaRPr lang="en-IN" dirty="0" smtClean="0"/>
          </a:p>
          <a:p>
            <a:endParaRPr lang="en-IN" dirty="0"/>
          </a:p>
        </p:txBody>
      </p:sp>
      <p:sp>
        <p:nvSpPr>
          <p:cNvPr id="6" name="Slide Number Placeholder 5">
            <a:extLst>
              <a:ext uri="{FF2B5EF4-FFF2-40B4-BE49-F238E27FC236}">
                <a16:creationId xmlns="" xmlns:a16="http://schemas.microsoft.com/office/drawing/2014/main" id="{E9E9D8E9-34BC-4BA8-9B48-41A92F1A1837}"/>
              </a:ext>
            </a:extLst>
          </p:cNvPr>
          <p:cNvSpPr>
            <a:spLocks noGrp="1"/>
          </p:cNvSpPr>
          <p:nvPr>
            <p:ph type="sldNum" sz="quarter" idx="12"/>
          </p:nvPr>
        </p:nvSpPr>
        <p:spPr/>
        <p:txBody>
          <a:bodyPr/>
          <a:lstStyle/>
          <a:p>
            <a:fld id="{ADFB7573-0EEC-4F18-B4D8-B9624EC7F9C7}" type="slidenum">
              <a:rPr lang="en-IN" smtClean="0"/>
              <a:pPr/>
              <a:t>8</a:t>
            </a:fld>
            <a:endParaRPr lang="en-IN"/>
          </a:p>
        </p:txBody>
      </p:sp>
      <p:pic>
        <p:nvPicPr>
          <p:cNvPr id="7" name="Picture 6" descr="Screenshot 2023-05-18 113217.png"/>
          <p:cNvPicPr>
            <a:picLocks noChangeAspect="1"/>
          </p:cNvPicPr>
          <p:nvPr/>
        </p:nvPicPr>
        <p:blipFill>
          <a:blip r:embed="rId2"/>
          <a:stretch>
            <a:fillRect/>
          </a:stretch>
        </p:blipFill>
        <p:spPr>
          <a:xfrm>
            <a:off x="609600" y="914400"/>
            <a:ext cx="7845550" cy="5029199"/>
          </a:xfrm>
          <a:prstGeom prst="rect">
            <a:avLst/>
          </a:prstGeom>
        </p:spPr>
      </p:pic>
      <p:sp>
        <p:nvSpPr>
          <p:cNvPr id="9" name="Rectangle 8"/>
          <p:cNvSpPr/>
          <p:nvPr/>
        </p:nvSpPr>
        <p:spPr>
          <a:xfrm>
            <a:off x="609600" y="5181600"/>
            <a:ext cx="4572000" cy="646331"/>
          </a:xfrm>
          <a:prstGeom prst="rect">
            <a:avLst/>
          </a:prstGeom>
        </p:spPr>
        <p:txBody>
          <a:bodyPr>
            <a:spAutoFit/>
          </a:bodyPr>
          <a:lstStyle/>
          <a:p>
            <a:pPr marL="285750" indent="-285750">
              <a:buFont typeface="Wingdings" panose="05000000000000000000" pitchFamily="2" charset="2"/>
              <a:buChar char="Ø"/>
            </a:pPr>
            <a:r>
              <a:rPr lang="en-US" b="1" dirty="0" smtClean="0">
                <a:latin typeface="Times New Roman"/>
                <a:ea typeface="Times New Roman"/>
                <a:cs typeface="Times New Roman"/>
                <a:sym typeface="Times New Roman"/>
              </a:rPr>
              <a:t>Transmitter Part </a:t>
            </a:r>
            <a:r>
              <a:rPr lang="en-US" dirty="0" smtClean="0">
                <a:latin typeface="Times New Roman"/>
                <a:ea typeface="Times New Roman"/>
                <a:cs typeface="Times New Roman"/>
                <a:sym typeface="Times New Roman"/>
              </a:rPr>
              <a:t>of a wireless power transfer for electric vehicles </a:t>
            </a:r>
            <a:endParaRPr lang="en-IN" dirty="0"/>
          </a:p>
        </p:txBody>
      </p:sp>
      <p:sp>
        <p:nvSpPr>
          <p:cNvPr id="10" name="Rectangle 9"/>
          <p:cNvSpPr/>
          <p:nvPr/>
        </p:nvSpPr>
        <p:spPr>
          <a:xfrm>
            <a:off x="7696200" y="1981200"/>
            <a:ext cx="685799" cy="369332"/>
          </a:xfrm>
          <a:prstGeom prst="rect">
            <a:avLst/>
          </a:prstGeom>
        </p:spPr>
        <p:txBody>
          <a:bodyPr wrap="square">
            <a:spAutoFit/>
          </a:bodyPr>
          <a:lstStyle/>
          <a:p>
            <a:r>
              <a:rPr lang="en-US" sz="900" dirty="0" smtClean="0">
                <a:latin typeface="Times New Roman"/>
                <a:cs typeface="Times New Roman"/>
                <a:sym typeface="Times New Roman"/>
              </a:rPr>
              <a:t>10 Turn </a:t>
            </a:r>
          </a:p>
          <a:p>
            <a:r>
              <a:rPr lang="en-US" sz="900" dirty="0" smtClean="0">
                <a:latin typeface="Times New Roman"/>
                <a:cs typeface="Times New Roman"/>
                <a:sym typeface="Times New Roman"/>
              </a:rPr>
              <a:t>20 AWG</a:t>
            </a:r>
            <a:endParaRPr lang="en-US" sz="900" dirty="0"/>
          </a:p>
        </p:txBody>
      </p:sp>
      <p:sp>
        <p:nvSpPr>
          <p:cNvPr id="11" name="Rectangle 10"/>
          <p:cNvSpPr/>
          <p:nvPr/>
        </p:nvSpPr>
        <p:spPr>
          <a:xfrm>
            <a:off x="5486400" y="3733800"/>
            <a:ext cx="633507" cy="230832"/>
          </a:xfrm>
          <a:prstGeom prst="rect">
            <a:avLst/>
          </a:prstGeom>
        </p:spPr>
        <p:txBody>
          <a:bodyPr wrap="none">
            <a:spAutoFit/>
          </a:bodyPr>
          <a:lstStyle/>
          <a:p>
            <a:r>
              <a:rPr lang="en-US" sz="900" dirty="0" smtClean="0">
                <a:latin typeface="Times New Roman"/>
                <a:cs typeface="Times New Roman"/>
                <a:sym typeface="Times New Roman"/>
              </a:rPr>
              <a:t>IRFZ44N</a:t>
            </a:r>
            <a:endParaRPr lang="en-US" sz="900" dirty="0"/>
          </a:p>
        </p:txBody>
      </p:sp>
      <p:pic>
        <p:nvPicPr>
          <p:cNvPr id="12" name="Picture 2" descr="Odisha Jobs - Vacancy At SOA-University October-2019">
            <a:extLst>
              <a:ext uri="{FF2B5EF4-FFF2-40B4-BE49-F238E27FC236}">
                <a16:creationId xmlns="" xmlns:a16="http://schemas.microsoft.com/office/drawing/2014/main" id="{EF25C4DA-67A9-1DB1-DC71-4FD84F9D425C}"/>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077200" y="304800"/>
            <a:ext cx="483108" cy="482398"/>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2138228260"/>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Circuit Diagram : Receiver</a:t>
            </a:r>
            <a:endParaRPr lang="en-US" dirty="0"/>
          </a:p>
        </p:txBody>
      </p:sp>
      <p:sp>
        <p:nvSpPr>
          <p:cNvPr id="4" name="Date Placeholder 3"/>
          <p:cNvSpPr>
            <a:spLocks noGrp="1"/>
          </p:cNvSpPr>
          <p:nvPr>
            <p:ph type="dt" sz="half" idx="10"/>
          </p:nvPr>
        </p:nvSpPr>
        <p:spPr/>
        <p:txBody>
          <a:bodyPr/>
          <a:lstStyle/>
          <a:p>
            <a:fld id="{7EA8749E-3FF3-41B2-B4DE-BB379C572509}" type="datetime1">
              <a:rPr lang="en-IN" smtClean="0"/>
              <a:pPr/>
              <a:t>13-06-2023</a:t>
            </a:fld>
            <a:endParaRPr lang="en-IN"/>
          </a:p>
        </p:txBody>
      </p:sp>
      <p:sp>
        <p:nvSpPr>
          <p:cNvPr id="5" name="Footer Placeholder 4"/>
          <p:cNvSpPr>
            <a:spLocks noGrp="1"/>
          </p:cNvSpPr>
          <p:nvPr>
            <p:ph type="ftr" sz="quarter" idx="11"/>
          </p:nvPr>
        </p:nvSpPr>
        <p:spPr>
          <a:xfrm>
            <a:off x="1371600" y="6492875"/>
            <a:ext cx="6905001" cy="365125"/>
          </a:xfrm>
        </p:spPr>
        <p:txBody>
          <a:bodyPr/>
          <a:lstStyle/>
          <a:p>
            <a:r>
              <a:rPr lang="en-US" b="0" dirty="0" smtClean="0">
                <a:cs typeface="Leelawadee" panose="020B0502040204020203"/>
              </a:rPr>
              <a:t>Senior Design Project (</a:t>
            </a:r>
            <a:r>
              <a:rPr lang="en-US" dirty="0" err="1" smtClean="0">
                <a:cs typeface="Leelawadee" panose="020B0502040204020203"/>
              </a:rPr>
              <a:t>Siksha</a:t>
            </a:r>
            <a:r>
              <a:rPr lang="en-US" dirty="0" smtClean="0">
                <a:cs typeface="Leelawadee" panose="020B0502040204020203"/>
              </a:rPr>
              <a:t> ‘O’ </a:t>
            </a:r>
            <a:r>
              <a:rPr lang="en-US" dirty="0" err="1" smtClean="0">
                <a:cs typeface="Leelawadee" panose="020B0502040204020203"/>
              </a:rPr>
              <a:t>Anusandhan</a:t>
            </a:r>
            <a:r>
              <a:rPr lang="en-US" dirty="0" smtClean="0">
                <a:cs typeface="Leelawadee" panose="020B0502040204020203"/>
              </a:rPr>
              <a:t> </a:t>
            </a:r>
            <a:r>
              <a:rPr lang="en-US" b="0" dirty="0" smtClean="0">
                <a:cs typeface="Leelawadee" panose="020B0502040204020203"/>
              </a:rPr>
              <a:t>) </a:t>
            </a:r>
            <a:endParaRPr lang="en-IN" dirty="0" smtClean="0"/>
          </a:p>
          <a:p>
            <a:endParaRPr lang="en-IN" dirty="0"/>
          </a:p>
        </p:txBody>
      </p:sp>
      <p:sp>
        <p:nvSpPr>
          <p:cNvPr id="6" name="Slide Number Placeholder 5"/>
          <p:cNvSpPr>
            <a:spLocks noGrp="1"/>
          </p:cNvSpPr>
          <p:nvPr>
            <p:ph type="sldNum" sz="quarter" idx="12"/>
          </p:nvPr>
        </p:nvSpPr>
        <p:spPr/>
        <p:txBody>
          <a:bodyPr/>
          <a:lstStyle/>
          <a:p>
            <a:fld id="{ADFB7573-0EEC-4F18-B4D8-B9624EC7F9C7}" type="slidenum">
              <a:rPr lang="en-IN" smtClean="0"/>
              <a:pPr/>
              <a:t>9</a:t>
            </a:fld>
            <a:endParaRPr lang="en-IN"/>
          </a:p>
        </p:txBody>
      </p:sp>
      <p:pic>
        <p:nvPicPr>
          <p:cNvPr id="9" name="Content Placeholder 8" descr="Screenshot 2023-05-18 121613.png"/>
          <p:cNvPicPr>
            <a:picLocks noGrp="1" noChangeAspect="1"/>
          </p:cNvPicPr>
          <p:nvPr>
            <p:ph idx="1"/>
          </p:nvPr>
        </p:nvPicPr>
        <p:blipFill>
          <a:blip r:embed="rId2"/>
          <a:stretch>
            <a:fillRect/>
          </a:stretch>
        </p:blipFill>
        <p:spPr>
          <a:xfrm>
            <a:off x="187325" y="1697889"/>
            <a:ext cx="8785225" cy="3816234"/>
          </a:xfrm>
        </p:spPr>
      </p:pic>
      <p:sp>
        <p:nvSpPr>
          <p:cNvPr id="10" name="Rectangle 9"/>
          <p:cNvSpPr/>
          <p:nvPr/>
        </p:nvSpPr>
        <p:spPr>
          <a:xfrm>
            <a:off x="381000" y="4800600"/>
            <a:ext cx="4572000" cy="646331"/>
          </a:xfrm>
          <a:prstGeom prst="rect">
            <a:avLst/>
          </a:prstGeom>
        </p:spPr>
        <p:txBody>
          <a:bodyPr>
            <a:spAutoFit/>
          </a:bodyPr>
          <a:lstStyle/>
          <a:p>
            <a:pPr marL="285750" indent="-285750">
              <a:buFont typeface="Wingdings" panose="05000000000000000000" pitchFamily="2" charset="2"/>
              <a:buChar char="Ø"/>
            </a:pPr>
            <a:r>
              <a:rPr lang="en-US" b="1" dirty="0" smtClean="0">
                <a:latin typeface="Times New Roman"/>
                <a:ea typeface="Times New Roman"/>
                <a:cs typeface="Times New Roman"/>
                <a:sym typeface="Times New Roman"/>
              </a:rPr>
              <a:t>Receiver Part </a:t>
            </a:r>
            <a:r>
              <a:rPr lang="en-US" dirty="0" smtClean="0">
                <a:latin typeface="Times New Roman"/>
                <a:ea typeface="Times New Roman"/>
                <a:cs typeface="Times New Roman"/>
                <a:sym typeface="Times New Roman"/>
              </a:rPr>
              <a:t>of a wireless power transfer for electric vehicles </a:t>
            </a:r>
            <a:endParaRPr lang="en-IN" dirty="0"/>
          </a:p>
        </p:txBody>
      </p:sp>
      <p:pic>
        <p:nvPicPr>
          <p:cNvPr id="8" name="Picture 2" descr="Odisha Jobs - Vacancy At SOA-University October-2019">
            <a:extLst>
              <a:ext uri="{FF2B5EF4-FFF2-40B4-BE49-F238E27FC236}">
                <a16:creationId xmlns="" xmlns:a16="http://schemas.microsoft.com/office/drawing/2014/main" id="{EF25C4DA-67A9-1DB1-DC71-4FD84F9D425C}"/>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077200" y="304800"/>
            <a:ext cx="483108" cy="482398"/>
          </a:xfrm>
          <a:prstGeom prst="rect">
            <a:avLst/>
          </a:prstGeom>
          <a:noFill/>
          <a:extLst>
            <a:ext uri="{909E8E84-426E-40DD-AFC4-6F175D3DCCD1}">
              <a14:hiddenFill xmlns=""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442</TotalTime>
  <Words>1187</Words>
  <PresentationFormat>On-screen Show (4:3)</PresentationFormat>
  <Paragraphs>201</Paragraphs>
  <Slides>21</Slides>
  <Notes>0</Notes>
  <HiddenSlides>0</HiddenSlides>
  <MMClips>1</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Office Theme</vt:lpstr>
      <vt:lpstr>Senior Design Project Presentation on WIRELESS POWER TRANSFER FOR CHARGING OF ELECTRIC VEHICLES</vt:lpstr>
      <vt:lpstr>Contents</vt:lpstr>
      <vt:lpstr>Introduction </vt:lpstr>
      <vt:lpstr>Literature Survey </vt:lpstr>
      <vt:lpstr>Literature Survey </vt:lpstr>
      <vt:lpstr>Literature Survey </vt:lpstr>
      <vt:lpstr>Design Scheme </vt:lpstr>
      <vt:lpstr>Circuit Diagram : Transmitter  </vt:lpstr>
      <vt:lpstr>Circuit Diagram : Receiver</vt:lpstr>
      <vt:lpstr>Testing : </vt:lpstr>
      <vt:lpstr>Results, Analysis and Evaluation</vt:lpstr>
      <vt:lpstr>Slide 12</vt:lpstr>
      <vt:lpstr>Project Prototype</vt:lpstr>
      <vt:lpstr>Media Clip</vt:lpstr>
      <vt:lpstr>Work Flow</vt:lpstr>
      <vt:lpstr>Socio-economic Issues Associated With The Project</vt:lpstr>
      <vt:lpstr>Engineering Tools And Standards </vt:lpstr>
      <vt:lpstr>Conclusion</vt:lpstr>
      <vt:lpstr>References</vt:lpstr>
      <vt:lpstr>Slide 20</vt:lpstr>
      <vt:lpstr>Slide 21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Senior Design Project Presentation on WIRELESS POWER TRANSFER FOR CHARGING OF ELECTRIC VEHICLES</dc:title>
  <dc:creator>asus</dc:creator>
  <cp:lastModifiedBy>asus</cp:lastModifiedBy>
  <cp:revision>31</cp:revision>
  <dcterms:modified xsi:type="dcterms:W3CDTF">2023-06-12T19:35:40Z</dcterms:modified>
</cp:coreProperties>
</file>